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294" r:id="rId36"/>
    <p:sldId id="295" r:id="rId37"/>
    <p:sldId id="288" r:id="rId38"/>
    <p:sldId id="289" r:id="rId39"/>
    <p:sldId id="296" r:id="rId40"/>
  </p:sldIdLst>
  <p:sldSz cx="12192000" cy="6858000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74A"/>
    <a:srgbClr val="D81321"/>
    <a:srgbClr val="3C4A3D"/>
    <a:srgbClr val="004A85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costa\Documents\PROJE&#199;&#195;O%20FINANCEIRA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168275"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1"/>
            <c:bubble3D val="0"/>
            <c:spPr>
              <a:solidFill>
                <a:srgbClr val="000000"/>
              </a:solidFill>
              <a:ln w="168275">
                <a:solidFill>
                  <a:schemeClr val="accent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 w="168275">
                <a:solidFill>
                  <a:srgbClr val="FF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 w="168275">
                <a:solidFill>
                  <a:srgbClr val="FF0000"/>
                </a:solidFill>
              </a:ln>
              <a:effectLst/>
            </c:spPr>
          </c:dPt>
          <c:dLbls>
            <c:spPr>
              <a:noFill/>
              <a:ln>
                <a:solidFill>
                  <a:srgbClr val="5B9BD5"/>
                </a:solidFill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Plan1!$D$210:$D$221</c:f>
              <c:numCache>
                <c:formatCode>mmm\-yy</c:formatCode>
                <c:ptCount val="1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</c:numCache>
            </c:numRef>
          </c:cat>
          <c:val>
            <c:numRef>
              <c:f>Plan1!$E$210:$E$221</c:f>
              <c:numCache>
                <c:formatCode>_("R$"* #,##0.00_);_("R$"* \(#,##0.00\);_("R$"* "-"??_);_(@_)</c:formatCode>
                <c:ptCount val="12"/>
                <c:pt idx="0">
                  <c:v>4257303053.3600006</c:v>
                </c:pt>
                <c:pt idx="1">
                  <c:v>4312267570.1105728</c:v>
                </c:pt>
                <c:pt idx="2">
                  <c:v>4386663299.9700003</c:v>
                </c:pt>
                <c:pt idx="3">
                  <c:v>4459475987.5847464</c:v>
                </c:pt>
                <c:pt idx="4">
                  <c:v>4563177223.593852</c:v>
                </c:pt>
                <c:pt idx="5">
                  <c:v>4691808773.5074615</c:v>
                </c:pt>
                <c:pt idx="6">
                  <c:v>4795652239.8197317</c:v>
                </c:pt>
                <c:pt idx="7">
                  <c:v>4853514048.1460781</c:v>
                </c:pt>
                <c:pt idx="8">
                  <c:v>4981863974.6063156</c:v>
                </c:pt>
                <c:pt idx="9">
                  <c:v>5111256664.6599998</c:v>
                </c:pt>
                <c:pt idx="10">
                  <c:v>5195191393.1787863</c:v>
                </c:pt>
                <c:pt idx="11">
                  <c:v>5350562870.6466942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3"/>
        <c:overlap val="-27"/>
        <c:axId val="455157664"/>
        <c:axId val="455146296"/>
      </c:barChart>
      <c:dateAx>
        <c:axId val="4551576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5146296"/>
        <c:crosses val="autoZero"/>
        <c:auto val="1"/>
        <c:lblOffset val="100"/>
        <c:baseTimeUnit val="months"/>
      </c:dateAx>
      <c:valAx>
        <c:axId val="45514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51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87CD1-255B-4A23-B053-31687205EAB0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206B-8290-4987-B6A6-94AF84AEF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71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87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28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01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282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91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47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00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182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806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2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704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9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394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720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803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63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80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1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712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536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01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047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250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59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98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091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2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02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798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103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2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32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58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38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3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38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06B-8290-4987-B6A6-94AF84AEF42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77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8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81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6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8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52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18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87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6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00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2E86-B793-4947-A671-E782A42AB188}" type="datetimeFigureOut">
              <a:rPr lang="pt-BR" smtClean="0"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F92E-746A-4433-9CD9-DB476E3C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00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65224"/>
            <a:ext cx="9144000" cy="17539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altLang="pt-BR" sz="4800" b="1" i="1" dirty="0" smtClean="0">
                <a:solidFill>
                  <a:srgbClr val="19A74A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PLANEJAMENTO ESTRATÉGICO </a:t>
            </a:r>
            <a:br>
              <a:rPr lang="pt-BR" altLang="pt-BR" sz="4800" b="1" i="1" dirty="0" smtClean="0">
                <a:solidFill>
                  <a:srgbClr val="19A74A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r>
              <a:rPr lang="pt-BR" altLang="pt-BR" sz="5400" b="1" i="1" dirty="0" smtClean="0">
                <a:solidFill>
                  <a:srgbClr val="19A74A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2020-2021</a:t>
            </a:r>
            <a:endParaRPr lang="pt-BR" sz="5400" b="1" i="1" dirty="0">
              <a:solidFill>
                <a:srgbClr val="19A74A"/>
              </a:solidFill>
              <a:latin typeface="Geomanist" panose="02000503000000020004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19126"/>
            <a:ext cx="9144000" cy="61522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9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1968"/>
            <a:ext cx="10515600" cy="85061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40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 METAS ATINGIDAS EM 2019</a:t>
            </a:r>
            <a:r>
              <a:rPr lang="pt-BR" sz="40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:</a:t>
            </a:r>
            <a:endParaRPr lang="pt-BR" sz="2400" dirty="0">
              <a:solidFill>
                <a:srgbClr val="19A74A"/>
              </a:solidFill>
              <a:latin typeface="+mn-lt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1330"/>
          </a:xfrm>
        </p:spPr>
        <p:txBody>
          <a:bodyPr>
            <a:normAutofit/>
          </a:bodyPr>
          <a:lstStyle/>
          <a:p>
            <a:pPr algn="just"/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Concessão de Pensão 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altLang="pt-BR" sz="2400" dirty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meta 90% em ate 12 </a:t>
            </a:r>
            <a:r>
              <a:rPr lang="pt-BR" altLang="pt-BR" sz="2400" dirty="0" smtClean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dias</a:t>
            </a:r>
            <a:r>
              <a:rPr lang="pt-BR" altLang="pt-BR" sz="24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– 344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processos de pensão com índice de consecução de 90% dentro do prazo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altLang="pt-BR" sz="2400" dirty="0" smtClean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Análise </a:t>
            </a:r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de Aposentadoria 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altLang="pt-BR" sz="2400" dirty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meta 85% em até 35 dias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pt-BR" altLang="pt-BR" sz="24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1.665 aposentadorias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com índice de consecução de 99% analisados dentro do prazo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altLang="pt-BR" sz="2400" dirty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Revisão </a:t>
            </a:r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de Aposentadoria e Pensão 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altLang="pt-BR" sz="2400" dirty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meta 85% em ate 55 dias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– 728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revisões das quais 90% foram analisadas dentro do prazo </a:t>
            </a:r>
          </a:p>
          <a:p>
            <a:endParaRPr lang="pt-BR" altLang="pt-BR" b="1" dirty="0">
              <a:solidFill>
                <a:srgbClr val="004A85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671351"/>
            <a:ext cx="10515600" cy="372311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30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Certificado de Regularidade Previdenciária - CRP </a:t>
            </a:r>
            <a:r>
              <a:rPr lang="pt-BR" altLang="pt-BR" sz="30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sz="30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30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pt-BR" altLang="pt-BR" sz="3000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Válido </a:t>
            </a:r>
            <a:r>
              <a:rPr lang="pt-BR" altLang="pt-BR" sz="30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até 04.01.2020</a:t>
            </a:r>
            <a:r>
              <a:rPr lang="pt-BR" altLang="pt-BR" sz="3000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altLang="pt-BR" sz="3000" dirty="0">
              <a:solidFill>
                <a:srgbClr val="19A74A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30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Adesão de todos os Poderes à Unidade Gestora Única </a:t>
            </a:r>
            <a:r>
              <a:rPr lang="pt-BR" altLang="pt-BR" sz="3000" dirty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(histórico</a:t>
            </a:r>
            <a:r>
              <a:rPr lang="pt-BR" altLang="pt-BR" sz="3000" dirty="0" smtClean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altLang="pt-BR" sz="3000" dirty="0">
              <a:solidFill>
                <a:srgbClr val="19A74A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30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Certificações Mantidas: ISO 9001:2008 e 9001:2015</a:t>
            </a:r>
            <a:r>
              <a:rPr lang="pt-BR" altLang="pt-BR" sz="30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30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458335"/>
            <a:ext cx="10515600" cy="442292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Certificação no PRÓ-GESTÃO </a:t>
            </a:r>
            <a:r>
              <a:rPr lang="pt-BR" altLang="pt-BR" sz="2400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Programa de Certificação Institucional e Modernização da Gestão dos Regimes Próprio de Previdência Social – Nível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II </a:t>
            </a:r>
            <a:r>
              <a:rPr lang="pt-BR" altLang="pt-BR" sz="2300" dirty="0" smtClean="0">
                <a:solidFill>
                  <a:srgbClr val="D813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altLang="pt-BR" sz="2300" dirty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atendendo 22 dos 24 requisitos de Controles Internos, Governança Coorporativa e Educação Previdenciária</a:t>
            </a:r>
            <a:r>
              <a:rPr lang="pt-BR" altLang="pt-BR" sz="2300" dirty="0" smtClean="0">
                <a:solidFill>
                  <a:srgbClr val="D813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pt-BR" altLang="pt-BR" sz="2300" dirty="0" smtClean="0">
              <a:solidFill>
                <a:srgbClr val="D813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Premiação ABIPEM -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Destaque Brasil de Boas Práticas de Responsabilidade Previdenciária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altLang="pt-BR" sz="2400" dirty="0">
              <a:solidFill>
                <a:srgbClr val="D813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Premiação ANEPREM -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Troféu Boas Práticas de Gestão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Previdenciária –</a:t>
            </a:r>
          </a:p>
          <a:p>
            <a:pPr marL="0" indent="0" algn="just">
              <a:buNone/>
            </a:pP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pt-BR" altLang="pt-BR" sz="24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4° ano consecutivo. Único  RPPS Estadual.</a:t>
            </a:r>
          </a:p>
          <a:p>
            <a:pPr marL="0" indent="0" algn="just">
              <a:buNone/>
            </a:pPr>
            <a:endParaRPr lang="pt-BR" altLang="pt-BR" sz="2400" dirty="0" smtClean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dirty="0" smtClean="0">
                <a:solidFill>
                  <a:srgbClr val="00B050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Representante da </a:t>
            </a:r>
            <a:r>
              <a:rPr lang="pt-BR" altLang="pt-BR" sz="2400" dirty="0">
                <a:solidFill>
                  <a:srgbClr val="00B050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região Norte </a:t>
            </a:r>
            <a:r>
              <a:rPr lang="pt-BR" altLang="pt-BR" sz="2400" dirty="0" smtClean="0">
                <a:solidFill>
                  <a:srgbClr val="00B050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no </a:t>
            </a:r>
            <a:r>
              <a:rPr lang="pt-BR" altLang="pt-BR" sz="2400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Grupo de Trabalho da Secretária Nacional de Previdência Social -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Elaboração da Lei de Responsabilidade Previdenciária como. </a:t>
            </a:r>
          </a:p>
          <a:p>
            <a:pPr marL="0" indent="0" algn="just">
              <a:buNone/>
            </a:pPr>
            <a:endParaRPr lang="pt-BR" altLang="pt-BR" sz="2400" dirty="0" smtClean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507584"/>
            <a:ext cx="10515600" cy="4320814"/>
          </a:xfrm>
        </p:spPr>
        <p:txBody>
          <a:bodyPr>
            <a:noAutofit/>
          </a:bodyPr>
          <a:lstStyle/>
          <a:p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Educação Previdenciária -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treinamentos a servidores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setores de RH das unidades da SEDUC dos 62 municípios, através do Centro de Mídias. Audiências,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Palestras presenciais e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cursos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atingindo mais de  1.600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pessoas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Programa PROPAC -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realizadas 400 visitas domiciliares a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aposentados e pensionistas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até o mês de setembro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Programas socioambientais -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Manhã da Saúde (consultas dermatológicas, exames de pele, testes rápidos de HIV e hepatites, serviços psicológicos, de assistência social e palestras educativas), semana do meio ambiente, semana da qualidade, Semana do Idoso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pt-BR" altLang="pt-BR" sz="2400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Eventos e visitas institucionais -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- no âmbito estadual e nacional - Reuniões MF/SPREV, CONAPREV, ABIPEM, ANEPREM, dentre outros.</a:t>
            </a:r>
          </a:p>
        </p:txBody>
      </p:sp>
    </p:spTree>
    <p:extLst>
      <p:ext uri="{BB962C8B-B14F-4D97-AF65-F5344CB8AC3E}">
        <p14:creationId xmlns:p14="http://schemas.microsoft.com/office/powerpoint/2010/main" val="40210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77461"/>
            <a:ext cx="9144000" cy="210307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PLANO TÁTICO</a:t>
            </a:r>
            <a:b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PARA 2020</a:t>
            </a:r>
            <a:b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endParaRPr lang="pt-BR" altLang="pt-BR" sz="4800" i="1" dirty="0" smtClean="0">
              <a:solidFill>
                <a:srgbClr val="D81321"/>
              </a:solidFill>
              <a:latin typeface="Geomanist" panose="0200050300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929698"/>
            <a:ext cx="10515600" cy="85061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40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PRINCÍPIOS </a:t>
            </a:r>
            <a:r>
              <a:rPr lang="pt-BR" sz="40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ORGANIZACIONAIS</a:t>
            </a:r>
            <a:r>
              <a:rPr lang="pt-BR" sz="4000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:</a:t>
            </a:r>
            <a:r>
              <a:rPr lang="pt-BR" sz="2400" b="1" cap="all" dirty="0" smtClean="0">
                <a:solidFill>
                  <a:srgbClr val="0070C0"/>
                </a:solidFill>
                <a:latin typeface="Geomanist" panose="02000503000000020004" pitchFamily="50" charset="0"/>
              </a:rPr>
              <a:t> </a:t>
            </a:r>
            <a:endParaRPr lang="pt-BR" sz="2400" dirty="0">
              <a:solidFill>
                <a:srgbClr val="19A74A"/>
              </a:solidFill>
              <a:latin typeface="Geomanist" panose="02000503000000020004" pitchFamily="50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96635" y="1996498"/>
            <a:ext cx="10515600" cy="3417163"/>
          </a:xfrm>
        </p:spPr>
        <p:txBody>
          <a:bodyPr>
            <a:normAutofit/>
          </a:bodyPr>
          <a:lstStyle/>
          <a:p>
            <a:r>
              <a:rPr lang="pt-BR" cap="all" dirty="0">
                <a:solidFill>
                  <a:srgbClr val="19A74A"/>
                </a:solidFill>
                <a:latin typeface="Geomanist" panose="02000503000000020004" pitchFamily="50" charset="0"/>
              </a:rPr>
              <a:t>MISSÃO</a:t>
            </a:r>
            <a:endParaRPr lang="pt-BR" altLang="pt-BR" b="1" dirty="0" smtClean="0">
              <a:solidFill>
                <a:srgbClr val="9E0000"/>
              </a:solidFill>
            </a:endParaRPr>
          </a:p>
          <a:p>
            <a:pPr marL="0" indent="0" algn="just">
              <a:buNone/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Assegurar aos servidores públicos do Estado do Amazonas e seus dependentes os benefícios que lhes sejam devidos, gerindo os recursos de forma a observar o caráter contributivo e o equilíbrio financeiro e atuarial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altLang="pt-BR" sz="2400" dirty="0" smtClean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cap="all" dirty="0">
                <a:solidFill>
                  <a:srgbClr val="19A74A"/>
                </a:solidFill>
                <a:latin typeface="Geomanist" panose="02000503000000020004" pitchFamily="50" charset="0"/>
              </a:rPr>
              <a:t>VISÃO</a:t>
            </a:r>
            <a:endParaRPr lang="pt-BR" altLang="pt-BR" b="1" dirty="0">
              <a:solidFill>
                <a:srgbClr val="9E0000"/>
              </a:solidFill>
            </a:endParaRPr>
          </a:p>
          <a:p>
            <a:pPr marL="0" indent="0">
              <a:buNone/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Consolidar o reconhecimento dos segurados, até 2021, através da excelência na gestão 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806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24898"/>
            <a:ext cx="10515600" cy="85061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40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PRINCÍPIOS </a:t>
            </a:r>
            <a:r>
              <a:rPr lang="pt-BR" sz="40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ORGANIZACIONAIS</a:t>
            </a:r>
            <a:r>
              <a:rPr lang="pt-BR" sz="4000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:</a:t>
            </a:r>
            <a:r>
              <a:rPr lang="pt-BR" sz="2400" b="1" cap="all" dirty="0" smtClean="0">
                <a:solidFill>
                  <a:srgbClr val="0070C0"/>
                </a:solidFill>
                <a:latin typeface="Geomanist" panose="02000503000000020004" pitchFamily="50" charset="0"/>
              </a:rPr>
              <a:t> </a:t>
            </a:r>
            <a:endParaRPr lang="pt-BR" sz="2400" dirty="0">
              <a:solidFill>
                <a:srgbClr val="19A74A"/>
              </a:solidFill>
              <a:latin typeface="Geomanist" panose="02000503000000020004" pitchFamily="50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96635" y="2235491"/>
            <a:ext cx="10515600" cy="2876837"/>
          </a:xfrm>
        </p:spPr>
        <p:txBody>
          <a:bodyPr>
            <a:normAutofit/>
          </a:bodyPr>
          <a:lstStyle/>
          <a:p>
            <a:r>
              <a:rPr lang="pt-BR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VALORES</a:t>
            </a:r>
          </a:p>
          <a:p>
            <a:endParaRPr lang="pt-BR" altLang="pt-BR" b="1" dirty="0" smtClean="0">
              <a:solidFill>
                <a:srgbClr val="9E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Ética; Transparência na Gestão; Compromisso com a qualidade nos serviços; Humanização no Atendimento; Integração entre os partícipes da gestão previdenciária; Responsabilidade na gestão dos recursos; Compromisso com as ações socioambientais.</a:t>
            </a:r>
          </a:p>
        </p:txBody>
      </p:sp>
    </p:spTree>
    <p:extLst>
      <p:ext uri="{BB962C8B-B14F-4D97-AF65-F5344CB8AC3E}">
        <p14:creationId xmlns:p14="http://schemas.microsoft.com/office/powerpoint/2010/main" val="3164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4400" y="780762"/>
            <a:ext cx="10515600" cy="85061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40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PRINCÍPIOS </a:t>
            </a:r>
            <a:r>
              <a:rPr lang="pt-BR" sz="40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ORGANIZACIONAIS</a:t>
            </a:r>
            <a:r>
              <a:rPr lang="pt-BR" sz="4000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:</a:t>
            </a:r>
            <a:r>
              <a:rPr lang="pt-BR" sz="2400" b="1" cap="all" dirty="0" smtClean="0">
                <a:solidFill>
                  <a:srgbClr val="0070C0"/>
                </a:solidFill>
                <a:latin typeface="Geomanist" panose="02000503000000020004" pitchFamily="50" charset="0"/>
              </a:rPr>
              <a:t> </a:t>
            </a:r>
            <a:endParaRPr lang="pt-BR" sz="2400" dirty="0">
              <a:solidFill>
                <a:srgbClr val="19A74A"/>
              </a:solidFill>
              <a:latin typeface="Geomanist" panose="02000503000000020004" pitchFamily="50" charset="0"/>
            </a:endParaRPr>
          </a:p>
        </p:txBody>
      </p:sp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932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cap="all" dirty="0">
                <a:solidFill>
                  <a:srgbClr val="19A74A"/>
                </a:solidFill>
                <a:latin typeface="Geomanist" panose="02000503000000020004" pitchFamily="50" charset="0"/>
              </a:rPr>
              <a:t>POLÍTICA DA QUALIDADE</a:t>
            </a:r>
            <a:r>
              <a:rPr lang="pt-BR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:</a:t>
            </a:r>
            <a:endParaRPr lang="pt-BR" altLang="pt-BR" b="1" dirty="0" smtClean="0">
              <a:solidFill>
                <a:srgbClr val="9E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23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Comprometimento de assegurar aos servidores públicos do Estado do Amazonas e seus dependentes os benefícios que lhes sejam devidos e gerir com excelência os seus processos previdenciários, visando a satisfação dos segurados e dependentes, melhorando continuamente as atividades, em atendimento ao Sistema de Gestão da Qualidade</a:t>
            </a:r>
            <a:r>
              <a:rPr lang="pt-BR" altLang="pt-BR" sz="23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altLang="pt-BR" sz="2400" dirty="0" smtClean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cap="all" dirty="0">
                <a:solidFill>
                  <a:srgbClr val="19A74A"/>
                </a:solidFill>
                <a:latin typeface="Geomanist" panose="02000503000000020004" pitchFamily="50" charset="0"/>
              </a:rPr>
              <a:t>OBJETIVOS DA </a:t>
            </a:r>
            <a:r>
              <a:rPr lang="pt-BR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QUALIDADE:</a:t>
            </a:r>
            <a:endParaRPr lang="pt-BR" altLang="pt-BR" b="1" dirty="0" smtClean="0">
              <a:solidFill>
                <a:srgbClr val="9E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t-BR" altLang="pt-BR" sz="23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Satisfazer os segurados na prestação dos serviços previdenciários; Tratar as reclamações de clientes; Gerir com excelência e pontualidade os processos previdenciários; Capacitar os colaboradores para execução das atividades.</a:t>
            </a:r>
          </a:p>
        </p:txBody>
      </p:sp>
    </p:spTree>
    <p:extLst>
      <p:ext uri="{BB962C8B-B14F-4D97-AF65-F5344CB8AC3E}">
        <p14:creationId xmlns:p14="http://schemas.microsoft.com/office/powerpoint/2010/main" val="30903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33067"/>
            <a:ext cx="9144000" cy="15918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DIRECIONAMENTO INSTITUCIONAL </a:t>
            </a:r>
            <a: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2020</a:t>
            </a:r>
            <a:endParaRPr lang="pt-BR" altLang="pt-BR" sz="4800" b="1" i="1" dirty="0" smtClean="0">
              <a:solidFill>
                <a:srgbClr val="D81321"/>
              </a:solidFill>
              <a:latin typeface="Geomanist" panose="0200050300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97191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2400" b="1" cap="all" dirty="0">
                <a:solidFill>
                  <a:srgbClr val="D81321"/>
                </a:solidFill>
                <a:latin typeface="Geomanist" panose="02000503000000020004" pitchFamily="50" charset="0"/>
              </a:rPr>
              <a:t>O GOVERNO DO ESTADO quer da </a:t>
            </a:r>
            <a:r>
              <a:rPr lang="pt-BR" sz="2400" b="1" cap="all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AMAZONPREV</a:t>
            </a:r>
            <a:br>
              <a:rPr lang="pt-BR" sz="2400" b="1" cap="all" dirty="0" smtClean="0">
                <a:solidFill>
                  <a:srgbClr val="D81321"/>
                </a:solidFill>
                <a:latin typeface="Geomanist" panose="02000503000000020004" pitchFamily="50" charset="0"/>
              </a:rPr>
            </a:br>
            <a:r>
              <a:rPr lang="pt-BR" sz="2000" b="1" cap="all" dirty="0" smtClean="0">
                <a:solidFill>
                  <a:schemeClr val="accent1">
                    <a:lumMod val="50000"/>
                  </a:schemeClr>
                </a:solidFill>
                <a:latin typeface="Geomanist" panose="02000503000000020004" pitchFamily="50" charset="0"/>
              </a:rPr>
              <a:t>o </a:t>
            </a:r>
            <a:r>
              <a:rPr lang="pt-BR" sz="2000" b="1" cap="all" dirty="0">
                <a:solidFill>
                  <a:schemeClr val="accent1">
                    <a:lumMod val="50000"/>
                  </a:schemeClr>
                </a:solidFill>
                <a:latin typeface="Geomanist" panose="02000503000000020004" pitchFamily="50" charset="0"/>
              </a:rPr>
              <a:t>efetivo </a:t>
            </a:r>
            <a:r>
              <a:rPr lang="pt-BR" sz="2000" b="1" cap="all" dirty="0" smtClean="0">
                <a:solidFill>
                  <a:schemeClr val="accent1">
                    <a:lumMod val="50000"/>
                  </a:schemeClr>
                </a:solidFill>
                <a:latin typeface="Geomanist" panose="02000503000000020004" pitchFamily="50" charset="0"/>
              </a:rPr>
              <a:t>cumprimento da sua Missão</a:t>
            </a:r>
            <a:br>
              <a:rPr lang="pt-BR" sz="2000" b="1" cap="all" dirty="0" smtClean="0">
                <a:solidFill>
                  <a:schemeClr val="accent1">
                    <a:lumMod val="50000"/>
                  </a:schemeClr>
                </a:solidFill>
                <a:latin typeface="Geomanist" panose="02000503000000020004" pitchFamily="50" charset="0"/>
              </a:rPr>
            </a:br>
            <a:r>
              <a:rPr lang="pt-BR" sz="2000" b="1" cap="all" dirty="0" smtClean="0">
                <a:solidFill>
                  <a:schemeClr val="accent1">
                    <a:lumMod val="50000"/>
                  </a:schemeClr>
                </a:solidFill>
                <a:latin typeface="Geomanist" panose="02000503000000020004" pitchFamily="50" charset="0"/>
              </a:rPr>
              <a:t>Institucional</a:t>
            </a:r>
            <a:r>
              <a:rPr lang="pt-BR" sz="2000" b="1" cap="all" dirty="0">
                <a:solidFill>
                  <a:schemeClr val="accent1">
                    <a:lumMod val="50000"/>
                  </a:schemeClr>
                </a:solidFill>
                <a:latin typeface="Geomanist" panose="02000503000000020004" pitchFamily="50" charset="0"/>
              </a:rPr>
              <a:t>, consolidado no seguinte: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54619"/>
            <a:ext cx="10515600" cy="39413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Participação nas macro decisões que garantam a sustentabilidade do Sistema Previdenciário Estadual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200" dirty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Comprometimento com a gestão eficiente e responsável do ativo e passivo previdenciário do Fundo capitalizado, obedecendo às boas práticas de Gestão e à Política de Investimentos, observados os aspectos legais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200" dirty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Oferta de serviços e informações ao público-alvo com excelente padrão de qualidade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200" dirty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Aprimoramento das práticas de Gestão que garantam o atendimento das dimensões estabelecidas em programas/prêmios nacionais voltados aos </a:t>
            </a:r>
            <a:r>
              <a:rPr lang="pt-BR" altLang="pt-BR" sz="2200" dirty="0" err="1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RPPSs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200" dirty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838200" y="2216871"/>
            <a:ext cx="10515600" cy="242425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pt-BR" altLang="pt-BR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O PPA da Amazonprev, como instrumento norteador da gestão previdenciária,  elaborado para o quadriênio 2018-2021, vem sendo  revisado a cada ano. Para o biênio  2020-2021, foram contemplados os limites financeiros traçados com o Plano de Aplicação de Investimentos - PAI, as transformações do cenário econômico e político, os fatores internos e de risco</a:t>
            </a:r>
            <a:r>
              <a:rPr lang="pt-BR" altLang="pt-BR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2800" b="1" cap="all" dirty="0">
                <a:solidFill>
                  <a:srgbClr val="D81321"/>
                </a:solidFill>
                <a:latin typeface="Geomanist" panose="02000503000000020004" pitchFamily="50" charset="0"/>
              </a:rPr>
              <a:t>O PÚBLICO-ALVO da AMAZONPREV necessita de: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87969"/>
            <a:ext cx="10515600" cy="39413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Gestão financeira eficiente e responsável de suas contribuições e de outros recursos, para assegurar a concessão e pagamento de benefícios previdenciários.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Oferecimento de serviços previdenciários com inovação tecnológica, qualidade e rapidez.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Atendimento com tratamento humanizado, respeitoso, ágil e em ambiente confortável.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Transparência na divulgação de informações a respeito do Sistema Previdenciário Estadual e dos serviços prestados pela Fundação.</a:t>
            </a:r>
          </a:p>
        </p:txBody>
      </p:sp>
    </p:spTree>
    <p:extLst>
      <p:ext uri="{BB962C8B-B14F-4D97-AF65-F5344CB8AC3E}">
        <p14:creationId xmlns:p14="http://schemas.microsoft.com/office/powerpoint/2010/main" val="11739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200" b="1" cap="all" dirty="0">
                <a:solidFill>
                  <a:srgbClr val="D81321"/>
                </a:solidFill>
                <a:latin typeface="Geomanist" panose="02000503000000020004" pitchFamily="50" charset="0"/>
              </a:rPr>
              <a:t>ALTA DIREÇÃO deseja: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87969"/>
            <a:ext cx="10515600" cy="39413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Autonomia 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na Gestão sobre aspectos administrativos inerentes ao RPPS e perfil da Fundação no âmbito estadual.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Política 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de Gestão pautada em padrões de qualidade e mitigação de riscos, que contribuam para a perenidade do Sistema Previdenciário.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Comprometimento 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com as boas práticas de gestão, elevando a Fundação às primeiras colocações nos rankings dos programas/prêmios voltados aos </a:t>
            </a:r>
            <a:r>
              <a:rPr lang="pt-BR" altLang="pt-BR" sz="2200" dirty="0" err="1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RPPSs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Estaduais e Municipais.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Responsabilidade 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Corporativa frente ao cumprimento da legislação previdenciária e do PAI em prol da perenidade do FPREV.</a:t>
            </a:r>
          </a:p>
        </p:txBody>
      </p:sp>
    </p:spTree>
    <p:extLst>
      <p:ext uri="{BB962C8B-B14F-4D97-AF65-F5344CB8AC3E}">
        <p14:creationId xmlns:p14="http://schemas.microsoft.com/office/powerpoint/2010/main" val="17971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200" b="1" cap="all" dirty="0">
                <a:solidFill>
                  <a:srgbClr val="D81321"/>
                </a:solidFill>
                <a:latin typeface="Geomanist" panose="02000503000000020004" pitchFamily="50" charset="0"/>
              </a:rPr>
              <a:t>CORPO FUNCIONAL se propõe: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87969"/>
            <a:ext cx="10515600" cy="39413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Otimização do tempo de execução das atividades, com utilização plena da capacidade tecnológica instalada da instituição, visando à satisfação do segurado e à consolidação de imagem positiva da Fundação.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Execução dos serviços previdenciários com empreendedorismo despertado pela ideia de pertencimento, na qual a produtividade terá como foco a satisfação do servidor público.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Participação efetiva dos servidores, nas ações sociais, ambientais, recreativas, solidárias e de saúde ocupacional, visando ao fortalecimento e à integração do ambiente interno.</a:t>
            </a:r>
          </a:p>
        </p:txBody>
      </p:sp>
    </p:spTree>
    <p:extLst>
      <p:ext uri="{BB962C8B-B14F-4D97-AF65-F5344CB8AC3E}">
        <p14:creationId xmlns:p14="http://schemas.microsoft.com/office/powerpoint/2010/main" val="3524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FF0000"/>
                </a:solidFill>
                <a:latin typeface="Geomanist" panose="02000503000000020004" pitchFamily="50" charset="0"/>
              </a:rPr>
              <a:t>ÓRGÃOS</a:t>
            </a:r>
            <a:r>
              <a:rPr lang="pt-BR" sz="3600" b="1" cap="all" dirty="0">
                <a:solidFill>
                  <a:srgbClr val="D81321"/>
                </a:solidFill>
                <a:latin typeface="Geomanist" panose="02000503000000020004" pitchFamily="50" charset="0"/>
              </a:rPr>
              <a:t> </a:t>
            </a:r>
            <a:r>
              <a:rPr lang="pt-BR" sz="3600" b="1" cap="all" dirty="0">
                <a:solidFill>
                  <a:srgbClr val="FF0000"/>
                </a:solidFill>
                <a:latin typeface="Geomanist" panose="02000503000000020004" pitchFamily="50" charset="0"/>
              </a:rPr>
              <a:t>FISCALIZADORES</a:t>
            </a:r>
            <a:r>
              <a:rPr lang="pt-BR" sz="3600" b="1" cap="all" dirty="0">
                <a:solidFill>
                  <a:srgbClr val="D81321"/>
                </a:solidFill>
                <a:latin typeface="Geomanist" panose="02000503000000020004" pitchFamily="50" charset="0"/>
              </a:rPr>
              <a:t>: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3282535"/>
            <a:ext cx="10515600" cy="14163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#Cumprimento 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das Legislações 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Aplicáveis aos </a:t>
            </a: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processos previdenciários e administrativos realizados na Amazonprev, assim como prestar as informações regulamentadas dentro dos prazos para efeito de fiscalizações.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13835" y="1582396"/>
            <a:ext cx="99399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i="1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 MINISTÉRIO DA ECONOMIA/SPSS; CONSELHO MONETÁRIO NACIONAL;</a:t>
            </a:r>
          </a:p>
          <a:p>
            <a:pPr algn="r"/>
            <a:r>
              <a:rPr lang="pt-BR" sz="2400" i="1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RECEITA FEDERAL DO BRASIL; TRIBUNAL DE CONTAS DO ESTADO -TCE,</a:t>
            </a:r>
          </a:p>
          <a:p>
            <a:pPr algn="r"/>
            <a:r>
              <a:rPr lang="pt-BR" sz="2400" i="1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CONTROLADORIA GERAL DO ESTADO- CGE ESPERAM:</a:t>
            </a:r>
            <a:endParaRPr lang="pt-BR" sz="2400" i="1" cap="all" dirty="0">
              <a:solidFill>
                <a:srgbClr val="19A74A"/>
              </a:solidFill>
              <a:latin typeface="Geomanist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1521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200" b="1" cap="all" dirty="0">
                <a:solidFill>
                  <a:srgbClr val="FF0000"/>
                </a:solidFill>
                <a:latin typeface="Geomanist" panose="02000503000000020004" pitchFamily="50" charset="0"/>
              </a:rPr>
              <a:t>PROVEDORES EXTERNOS devem manter: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443306"/>
            <a:ext cx="10515600" cy="28295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Entendimento do negócio da Fundação, de forma a apresentar proposições inovadoras que contribuam para a eficiência dos serviços e consolidem uma imagem positiva junto à Instituição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altLang="pt-BR" sz="2200" dirty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Compromisso com a confidencialidade dos dados e informações relativas aos serviços prestados.</a:t>
            </a:r>
          </a:p>
        </p:txBody>
      </p:sp>
    </p:spTree>
    <p:extLst>
      <p:ext uri="{BB962C8B-B14F-4D97-AF65-F5344CB8AC3E}">
        <p14:creationId xmlns:p14="http://schemas.microsoft.com/office/powerpoint/2010/main" val="17974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200" b="1" cap="all" dirty="0">
                <a:solidFill>
                  <a:srgbClr val="D81321"/>
                </a:solidFill>
                <a:latin typeface="Geomanist" panose="02000503000000020004" pitchFamily="50" charset="0"/>
              </a:rPr>
              <a:t>SOCIEDADE espera: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300431"/>
            <a:ext cx="10515600" cy="32171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Disseminação de informações relativas à Cultura Previdenciária e Gestão do RPPS Estadual, através de palestras em escolas e centros de convivência estaduais e municipais.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Desenvolvimento de ações sociais de voluntariado com doações a instituições filantrópicas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2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Realização de campanhas de vacinação a idosos, voltadas aos segurados da Fundação e moradores do entorno</a:t>
            </a:r>
            <a:r>
              <a:rPr lang="pt-BR" altLang="pt-BR" sz="22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sz="2200" dirty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68306"/>
            <a:ext cx="9144000" cy="156069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MAPA ESTRATÉGICO</a:t>
            </a:r>
            <a:b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2020 </a:t>
            </a:r>
            <a: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– 2021</a:t>
            </a:r>
            <a:b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endParaRPr lang="pt-BR" altLang="pt-BR" sz="2700" i="1" dirty="0">
              <a:solidFill>
                <a:srgbClr val="D81321"/>
              </a:solidFill>
              <a:latin typeface="Geomanist" panose="0200050300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54382" y="3652190"/>
            <a:ext cx="7883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i="1" dirty="0">
                <a:solidFill>
                  <a:srgbClr val="19A74A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Sintetiza e representa visualmente o direcionamento estratégico estabelecido pela </a:t>
            </a:r>
            <a:r>
              <a:rPr lang="pt-BR" altLang="pt-BR" sz="2400" i="1" dirty="0" smtClean="0">
                <a:solidFill>
                  <a:srgbClr val="19A74A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Amazonprev</a:t>
            </a:r>
          </a:p>
          <a:p>
            <a:pPr algn="ctr"/>
            <a:r>
              <a:rPr lang="pt-BR" altLang="pt-BR" sz="2400" i="1" dirty="0" smtClean="0">
                <a:solidFill>
                  <a:srgbClr val="19A74A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para </a:t>
            </a:r>
            <a:r>
              <a:rPr lang="pt-BR" altLang="pt-BR" sz="2400" i="1" dirty="0">
                <a:solidFill>
                  <a:srgbClr val="19A74A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cumprir sua missão.</a:t>
            </a:r>
            <a:endParaRPr lang="pt-BR" sz="2400" dirty="0">
              <a:solidFill>
                <a:srgbClr val="19A7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3" y="923470"/>
            <a:ext cx="6352743" cy="52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77461"/>
            <a:ext cx="9144000" cy="210307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INICIATIVAS ESTABELECIDAS PARA AS </a:t>
            </a:r>
            <a: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PERSPECTIVAS</a:t>
            </a:r>
            <a:b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r>
              <a:rPr lang="pt-BR" altLang="pt-BR" sz="4800" i="1" dirty="0">
                <a:solidFill>
                  <a:srgbClr val="D81321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2020-2021</a:t>
            </a:r>
            <a:endParaRPr lang="pt-BR" altLang="pt-BR" sz="4800" i="1" dirty="0" smtClean="0">
              <a:solidFill>
                <a:srgbClr val="D81321"/>
              </a:solidFill>
              <a:latin typeface="Geomanist" panose="0200050300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004A85"/>
                </a:solidFill>
                <a:latin typeface="Geomanist" panose="02000503000000020004" pitchFamily="50" charset="0"/>
              </a:rPr>
              <a:t>PÚBLICO ALVO: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41763" y="2360756"/>
            <a:ext cx="8908473" cy="236508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Implantar sistema de agendamento eletrônico e o </a:t>
            </a:r>
            <a:r>
              <a:rPr lang="pt-BR" altLang="pt-BR" sz="2400" dirty="0" err="1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call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center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Estudar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 viabilidade de implantação de polos em municípios; </a:t>
            </a:r>
          </a:p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Intensificar palestras para fortalecer a cultura previdenciária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Criação do Museu Previdenciário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3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838200" y="1664349"/>
            <a:ext cx="10515600" cy="352930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dirty="0">
                <a:solidFill>
                  <a:srgbClr val="3C4A3D"/>
                </a:solidFill>
                <a:latin typeface="Geomanist" panose="02000503000000020004" pitchFamily="50" charset="0"/>
              </a:rPr>
              <a:t>Os desafios definidos para  o exercício de 2020 são frutos de ampla análise e reflexão que contou com a participação e visão assertiva da Alta Direção, Gestores e servidores alinhados ao direcionamento institucional, de forma a garantir o compromisso de atingir até 2021 a Visão</a:t>
            </a:r>
            <a:r>
              <a:rPr lang="pt-BR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: </a:t>
            </a:r>
            <a:r>
              <a:rPr lang="pt-BR" altLang="pt-BR" b="1" dirty="0">
                <a:solidFill>
                  <a:srgbClr val="004A8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Consolidar o reconhecimento dos segurados através da excelência da gestão previdenciária</a:t>
            </a:r>
            <a:r>
              <a:rPr lang="pt-BR" altLang="pt-BR" b="1" dirty="0" smtClean="0">
                <a:solidFill>
                  <a:srgbClr val="004A8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b="1" dirty="0">
              <a:solidFill>
                <a:srgbClr val="004A85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004A85"/>
                </a:solidFill>
                <a:latin typeface="Geomanist" panose="02000503000000020004" pitchFamily="50" charset="0"/>
              </a:rPr>
              <a:t>PROCESSOS INTERNOS: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41763" y="1854851"/>
            <a:ext cx="8908473" cy="355167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Executar o Censo/Recadastramento de servidores ativos, inativos e pensionistas, de janeiro a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dezembro/20, </a:t>
            </a: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em parceria com a 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SEAD, via Instituição Bancária; </a:t>
            </a: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Estudar impactos da reforma previdenciária na previdência Estadual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Aperfeiçoar controle de pensões com prazo determinado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Implantar o sistema de digitalização. </a:t>
            </a:r>
          </a:p>
        </p:txBody>
      </p:sp>
    </p:spTree>
    <p:extLst>
      <p:ext uri="{BB962C8B-B14F-4D97-AF65-F5344CB8AC3E}">
        <p14:creationId xmlns:p14="http://schemas.microsoft.com/office/powerpoint/2010/main" val="177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004A85"/>
                </a:solidFill>
                <a:latin typeface="Geomanist" panose="02000503000000020004" pitchFamily="50" charset="0"/>
              </a:rPr>
              <a:t>RECURSOS: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41763" y="2093842"/>
            <a:ext cx="8908473" cy="32159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Prover a Fundação de modernos recursos de tecnologia com foco na produtividade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Implantar programas PCMSO e PPRA; </a:t>
            </a:r>
          </a:p>
          <a:p>
            <a:pPr algn="just">
              <a:lnSpc>
                <a:spcPct val="120000"/>
              </a:lnSpc>
            </a:pPr>
            <a:r>
              <a:rPr lang="pt-BR" altLang="pt-BR" sz="24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Estabelecer tratativas para realização de concurso</a:t>
            </a: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Elaborar e desenvolver programas de capacitação;</a:t>
            </a:r>
          </a:p>
          <a:p>
            <a:pPr algn="just">
              <a:lnSpc>
                <a:spcPct val="120000"/>
              </a:lnSpc>
            </a:pPr>
            <a:r>
              <a:rPr lang="pt-BR" altLang="pt-BR" sz="24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Implantar o sistema de digitalização do acervo e documentação corrente.</a:t>
            </a:r>
          </a:p>
          <a:p>
            <a:pPr algn="just">
              <a:lnSpc>
                <a:spcPct val="120000"/>
              </a:lnSpc>
            </a:pPr>
            <a:endParaRPr lang="pt-BR" altLang="pt-BR" sz="2400" dirty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734253"/>
            <a:ext cx="9144000" cy="1789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PLANO ORÇAMENTÁRIO </a:t>
            </a:r>
            <a:endParaRPr lang="pt-BR" altLang="pt-BR" sz="4800" b="1" i="1" dirty="0" smtClean="0">
              <a:solidFill>
                <a:srgbClr val="004A85"/>
              </a:solidFill>
              <a:latin typeface="Geomanist" panose="0200050300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71196" y="4156501"/>
            <a:ext cx="3249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8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2020 - 2021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166955"/>
            <a:ext cx="10515600" cy="25240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altLang="pt-BR" sz="2400" dirty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ORÇAMENTO FISCAL </a:t>
            </a:r>
            <a:r>
              <a:rPr lang="pt-BR" altLang="pt-BR" sz="2400" dirty="0" smtClean="0">
                <a:solidFill>
                  <a:srgbClr val="004A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LOA</a:t>
            </a:r>
            <a:r>
              <a:rPr lang="pt-BR" altLang="pt-BR" sz="2400" dirty="0">
                <a:solidFill>
                  <a:srgbClr val="004A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- gestão dos recursos do FPREV, FFIN do Poder Executivo, ALE, TJ/AM, TCE/AM e PGJ/AM e além dos recursos para o custeio administrativo. Limites orçamentários fixados pela SEO/SEFAZ</a:t>
            </a:r>
            <a:r>
              <a:rPr lang="pt-BR" altLang="pt-BR" sz="24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altLang="pt-BR" sz="2400" dirty="0" smtClean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2400" dirty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ORÇAMENTO GERENCIAL DO </a:t>
            </a:r>
            <a:r>
              <a:rPr lang="pt-BR" altLang="pt-BR" sz="2400" dirty="0" smtClean="0">
                <a:solidFill>
                  <a:srgbClr val="D81321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FPREV 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- acompanhar a evolução do patrimônio total - controle complementar ao orçamento fiscal</a:t>
            </a:r>
          </a:p>
        </p:txBody>
      </p:sp>
    </p:spTree>
    <p:extLst>
      <p:ext uri="{BB962C8B-B14F-4D97-AF65-F5344CB8AC3E}">
        <p14:creationId xmlns:p14="http://schemas.microsoft.com/office/powerpoint/2010/main" val="5315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011091"/>
            <a:ext cx="10515600" cy="34753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altLang="pt-BR" sz="24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ESTIMATIVA 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DA RECEITA 1,286 bilhão (Taxa </a:t>
            </a:r>
            <a:r>
              <a:rPr lang="pt-BR" altLang="pt-BR" sz="2400" dirty="0" err="1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Adm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Executivo, ALE, TCE, TJA e MPE)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24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FIXAÇÃO </a:t>
            </a: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DOS LIMITES (SEO/SEFAZ)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2400" dirty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     – Gasto com pessoal sem alterações previstas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2400" dirty="0" smtClean="0">
                <a:solidFill>
                  <a:srgbClr val="004A85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estão dos recursos do FPREV, FFIN do Poder Executivo, ALE, TJ/AM, TCE/AM e PGJ/AM e além dos recursos para o custeio administrativo. Limites orçamentários fixados pela SEO/SEFAZ.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altLang="pt-BR" sz="2400" dirty="0" smtClean="0">
              <a:solidFill>
                <a:srgbClr val="004A85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838200" y="694964"/>
            <a:ext cx="10515600" cy="107675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ORÇAMENTO DA LEI </a:t>
            </a:r>
            <a:r>
              <a:rPr lang="pt-BR" sz="3600" b="1" cap="all" dirty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LOA 2019</a:t>
            </a:r>
            <a:r>
              <a:rPr lang="pt-BR" sz="3600" b="1" cap="all" dirty="0" smtClean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t-BR" sz="3600" b="1" cap="all" dirty="0" smtClean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cap="all" dirty="0">
                <a:solidFill>
                  <a:srgbClr val="19A74A"/>
                </a:solidFill>
                <a:latin typeface="Geomanist" panose="02000503000000020004" pitchFamily="50" charset="0"/>
              </a:rPr>
              <a:t>pendente de </a:t>
            </a:r>
            <a:r>
              <a:rPr lang="pt-BR" sz="22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publicação</a:t>
            </a:r>
            <a:endParaRPr lang="pt-BR" sz="3600" b="1" cap="all" dirty="0">
              <a:solidFill>
                <a:srgbClr val="3C4A3D"/>
              </a:solidFill>
              <a:latin typeface="Geomanist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24898"/>
            <a:ext cx="10515600" cy="85061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ORÇAMENTO DA LEI </a:t>
            </a:r>
            <a:r>
              <a:rPr lang="pt-BR" sz="3600" b="1" cap="all" dirty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LOA </a:t>
            </a:r>
            <a: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2020</a:t>
            </a:r>
            <a:r>
              <a:rPr lang="pt-BR" sz="3600" b="1" cap="all" dirty="0" smtClean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-</a:t>
            </a:r>
            <a:b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</a:br>
            <a:r>
              <a:rPr lang="pt-BR" sz="24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LIMITES </a:t>
            </a:r>
            <a:r>
              <a:rPr lang="pt-BR" sz="2400" cap="all" dirty="0">
                <a:solidFill>
                  <a:srgbClr val="19A74A"/>
                </a:solidFill>
                <a:latin typeface="Geomanist" panose="02000503000000020004" pitchFamily="50" charset="0"/>
              </a:rPr>
              <a:t>POR PROGRAMA E AÇÕES</a:t>
            </a:r>
          </a:p>
        </p:txBody>
      </p:sp>
      <p:graphicFrame>
        <p:nvGraphicFramePr>
          <p:cNvPr id="8" name="Objeto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847504"/>
              </p:ext>
            </p:extLst>
          </p:nvPr>
        </p:nvGraphicFramePr>
        <p:xfrm>
          <a:off x="1944387" y="1475511"/>
          <a:ext cx="8303226" cy="461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5" imgW="29698950" imgH="15563731" progId="Excel.Sheet.12">
                  <p:embed/>
                </p:oleObj>
              </mc:Choice>
              <mc:Fallback>
                <p:oleObj name="Worksheet" r:id="rId5" imgW="29698950" imgH="1556373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387" y="1475511"/>
                        <a:ext cx="8303226" cy="4610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9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/>
          <p:cNvSpPr>
            <a:spLocks noGrp="1"/>
          </p:cNvSpPr>
          <p:nvPr>
            <p:ph type="title"/>
          </p:nvPr>
        </p:nvSpPr>
        <p:spPr>
          <a:xfrm>
            <a:off x="838200" y="624898"/>
            <a:ext cx="10515600" cy="85061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ORÇAMENTO DA LEI </a:t>
            </a:r>
            <a:r>
              <a:rPr lang="pt-BR" sz="3600" b="1" cap="all" dirty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LOA </a:t>
            </a:r>
            <a: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2020</a:t>
            </a:r>
            <a:r>
              <a:rPr lang="pt-BR" sz="3600" b="1" cap="all" dirty="0" smtClean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4000" b="1" cap="all" dirty="0" smtClean="0">
                <a:solidFill>
                  <a:srgbClr val="3C4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/>
            </a:r>
            <a:br>
              <a:rPr lang="pt-BR" sz="40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</a:br>
            <a:endParaRPr lang="pt-BR" sz="2400" cap="all" dirty="0">
              <a:solidFill>
                <a:srgbClr val="19A74A"/>
              </a:solidFill>
              <a:latin typeface="Geomanist" panose="02000503000000020004" pitchFamily="50" charset="0"/>
            </a:endParaRPr>
          </a:p>
        </p:txBody>
      </p:sp>
      <p:graphicFrame>
        <p:nvGraphicFramePr>
          <p:cNvPr id="10" name="Obje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915640"/>
              </p:ext>
            </p:extLst>
          </p:nvPr>
        </p:nvGraphicFramePr>
        <p:xfrm>
          <a:off x="2037077" y="1194088"/>
          <a:ext cx="6259198" cy="54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5" imgW="27060525" imgH="23041094" progId="Excel.Sheet.12">
                  <p:embed/>
                </p:oleObj>
              </mc:Choice>
              <mc:Fallback>
                <p:oleObj name="Worksheet" r:id="rId5" imgW="27060525" imgH="2304109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077" y="1194088"/>
                        <a:ext cx="6259198" cy="544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33067"/>
            <a:ext cx="9144000" cy="15918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ACOMPANHAMENTO</a:t>
            </a:r>
            <a:br>
              <a:rPr lang="pt-BR" altLang="pt-BR" sz="4800" b="1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r>
              <a:rPr lang="pt-BR" altLang="pt-BR" sz="4800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 </a:t>
            </a:r>
            <a:r>
              <a:rPr lang="pt-BR" altLang="pt-BR" sz="4800" b="1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PPA </a:t>
            </a:r>
            <a:r>
              <a:rPr lang="pt-BR" altLang="pt-BR" sz="4800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 </a:t>
            </a:r>
            <a:r>
              <a:rPr lang="pt-BR" altLang="pt-BR" sz="4800" i="1" dirty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2020-2021</a:t>
            </a:r>
            <a:endParaRPr lang="pt-BR" altLang="pt-BR" sz="4800" i="1" dirty="0" smtClean="0">
              <a:solidFill>
                <a:srgbClr val="D81321"/>
              </a:solidFill>
              <a:latin typeface="Geomanist" panose="0200050300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838200" y="624898"/>
            <a:ext cx="10515600" cy="85061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2400" dirty="0">
                <a:solidFill>
                  <a:srgbClr val="0070C0"/>
                </a:solidFill>
                <a:latin typeface="Geomanist" panose="02000503000000020004" pitchFamily="50" charset="0"/>
              </a:rPr>
              <a:t/>
            </a:r>
            <a:br>
              <a:rPr lang="pt-BR" sz="2400" dirty="0">
                <a:solidFill>
                  <a:srgbClr val="0070C0"/>
                </a:solidFill>
                <a:latin typeface="Geomanist" panose="02000503000000020004" pitchFamily="50" charset="0"/>
              </a:rPr>
            </a:br>
            <a:r>
              <a:rPr lang="pt-BR" sz="2400" cap="all" dirty="0">
                <a:solidFill>
                  <a:srgbClr val="19A74A"/>
                </a:solidFill>
                <a:latin typeface="Geomanist" panose="02000503000000020004" pitchFamily="50" charset="0"/>
              </a:rPr>
              <a:t> </a:t>
            </a:r>
            <a:r>
              <a:rPr lang="pt-BR" sz="2800" b="1" cap="all" dirty="0">
                <a:solidFill>
                  <a:srgbClr val="19A74A"/>
                </a:solidFill>
                <a:latin typeface="Geomanist" panose="02000503000000020004" pitchFamily="50" charset="0"/>
              </a:rPr>
              <a:t>RELATÓRIO DE GOVERNANÇA CORPORATIVA</a:t>
            </a:r>
            <a:endParaRPr lang="pt-BR" sz="2800" b="1" dirty="0">
              <a:solidFill>
                <a:srgbClr val="19A74A"/>
              </a:solidFill>
              <a:latin typeface="Geomanist" panose="02000503000000020004" pitchFamily="50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3656446" y="2201863"/>
            <a:ext cx="30163" cy="3370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167779" y="2201863"/>
            <a:ext cx="30163" cy="3370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949929" y="1777242"/>
            <a:ext cx="1985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cap="all" dirty="0">
                <a:solidFill>
                  <a:srgbClr val="004A85"/>
                </a:solidFill>
                <a:latin typeface="Geomanist" panose="02000503000000020004" pitchFamily="50" charset="0"/>
              </a:rPr>
              <a:t>ALIMENTAÇÃO </a:t>
            </a:r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DOS</a:t>
            </a:r>
          </a:p>
          <a:p>
            <a:pPr algn="ctr"/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PLANOS </a:t>
            </a:r>
            <a:r>
              <a:rPr lang="pt-BR" sz="1600" cap="all" dirty="0">
                <a:solidFill>
                  <a:srgbClr val="004A85"/>
                </a:solidFill>
                <a:latin typeface="Geomanist" panose="02000503000000020004" pitchFamily="50" charset="0"/>
              </a:rPr>
              <a:t>DE AÇÃO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392103" y="1811354"/>
            <a:ext cx="2071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cap="all" dirty="0">
                <a:solidFill>
                  <a:srgbClr val="004A85"/>
                </a:solidFill>
                <a:latin typeface="Geomanist" panose="02000503000000020004" pitchFamily="50" charset="0"/>
              </a:rPr>
              <a:t>CONSOLIDAÇÃO </a:t>
            </a:r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DO</a:t>
            </a:r>
          </a:p>
          <a:p>
            <a:pPr algn="ctr"/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RELATÓRIO</a:t>
            </a:r>
            <a:endParaRPr lang="pt-BR" sz="1600" cap="all" dirty="0">
              <a:solidFill>
                <a:srgbClr val="004A85"/>
              </a:solidFill>
              <a:latin typeface="Geomanist" panose="02000503000000020004" pitchFamily="50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3879" y="2724715"/>
            <a:ext cx="1156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Todas </a:t>
            </a:r>
            <a:r>
              <a:rPr lang="pt-BR" altLang="pt-BR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</a:p>
          <a:p>
            <a:r>
              <a:rPr lang="pt-BR" altLang="pt-BR" dirty="0" smtClean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Unidades</a:t>
            </a:r>
            <a:endParaRPr lang="pt-BR" altLang="pt-BR" dirty="0">
              <a:solidFill>
                <a:srgbClr val="19A74A"/>
              </a:solidFill>
              <a:latin typeface="Geomanist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71249" y="3827471"/>
            <a:ext cx="1942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cap="all" dirty="0">
                <a:solidFill>
                  <a:srgbClr val="004A85"/>
                </a:solidFill>
                <a:latin typeface="Geomanist" panose="02000503000000020004" pitchFamily="50" charset="0"/>
              </a:rPr>
              <a:t>AÇÕES </a:t>
            </a:r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ROTINEIRAS</a:t>
            </a:r>
          </a:p>
          <a:p>
            <a:pPr algn="ctr"/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DE </a:t>
            </a:r>
            <a:r>
              <a:rPr lang="pt-BR" sz="1600" cap="all" dirty="0">
                <a:solidFill>
                  <a:srgbClr val="004A85"/>
                </a:solidFill>
                <a:latin typeface="Geomanist" panose="02000503000000020004" pitchFamily="50" charset="0"/>
              </a:rPr>
              <a:t>RELEVÂNCIA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5123740" y="2942341"/>
            <a:ext cx="1731492" cy="319495"/>
          </a:xfrm>
          <a:prstGeom prst="rightArrow">
            <a:avLst/>
          </a:prstGeom>
          <a:solidFill>
            <a:srgbClr val="3C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838200" y="4977881"/>
            <a:ext cx="2432050" cy="523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1400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PRAZO: </a:t>
            </a:r>
            <a:r>
              <a:rPr lang="pt-BR" altLang="pt-BR" sz="1400" dirty="0" smtClean="0">
                <a:latin typeface="Geomanist" panose="02000503000000020004" pitchFamily="50" charset="0"/>
              </a:rPr>
              <a:t>até o </a:t>
            </a:r>
            <a:r>
              <a:rPr lang="pt-BR" altLang="pt-BR" sz="1400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3º dia útil </a:t>
            </a:r>
            <a:r>
              <a:rPr lang="pt-BR" altLang="pt-BR" sz="1400" dirty="0" smtClean="0">
                <a:latin typeface="Geomanist" panose="02000503000000020004" pitchFamily="50" charset="0"/>
              </a:rPr>
              <a:t>do mês subsequente.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108954" y="2884463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pt-BR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GTECI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108954" y="2884463"/>
            <a:ext cx="793807" cy="377373"/>
          </a:xfrm>
          <a:prstGeom prst="rect">
            <a:avLst/>
          </a:prstGeom>
          <a:noFill/>
          <a:ln w="38100">
            <a:solidFill>
              <a:srgbClr val="00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075727" y="4935538"/>
            <a:ext cx="270293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1400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PRAZO: </a:t>
            </a:r>
            <a:r>
              <a:rPr lang="pt-BR" altLang="pt-BR" sz="1400" dirty="0" smtClean="0">
                <a:latin typeface="Geomanist" panose="02000503000000020004" pitchFamily="50" charset="0"/>
              </a:rPr>
              <a:t> </a:t>
            </a:r>
            <a:r>
              <a:rPr lang="pt-BR" altLang="pt-BR" sz="1400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5 dias úteis </a:t>
            </a:r>
            <a:r>
              <a:rPr lang="pt-BR" altLang="pt-BR" sz="1400" dirty="0" smtClean="0">
                <a:latin typeface="Geomanist" panose="02000503000000020004" pitchFamily="50" charset="0"/>
              </a:rPr>
              <a:t>-</a:t>
            </a:r>
            <a:r>
              <a:rPr lang="pt-BR" altLang="pt-BR" sz="1400" dirty="0" smtClean="0">
                <a:solidFill>
                  <a:srgbClr val="0B9D2E"/>
                </a:solidFill>
                <a:latin typeface="Geomanist" panose="02000503000000020004" pitchFamily="50" charset="0"/>
              </a:rPr>
              <a:t> </a:t>
            </a:r>
            <a:r>
              <a:rPr lang="pt-BR" altLang="pt-BR" sz="1400" dirty="0" smtClean="0">
                <a:latin typeface="Geomanist" panose="02000503000000020004" pitchFamily="50" charset="0"/>
              </a:rPr>
              <a:t>consolidação e envio ao CODIR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01574" y="1811354"/>
            <a:ext cx="15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APRECIAÇÃO</a:t>
            </a:r>
          </a:p>
          <a:p>
            <a:pPr algn="ctr"/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DO </a:t>
            </a:r>
            <a:r>
              <a:rPr lang="pt-BR" sz="1600" cap="all" dirty="0">
                <a:solidFill>
                  <a:srgbClr val="004A85"/>
                </a:solidFill>
                <a:latin typeface="Geomanist" panose="02000503000000020004" pitchFamily="50" charset="0"/>
              </a:rPr>
              <a:t>RELATÓRIO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9902041" y="1811354"/>
            <a:ext cx="15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APROVAÇÃO</a:t>
            </a:r>
          </a:p>
          <a:p>
            <a:pPr algn="ctr"/>
            <a:r>
              <a:rPr lang="pt-BR" sz="1600" cap="all" dirty="0" smtClean="0">
                <a:solidFill>
                  <a:srgbClr val="004A85"/>
                </a:solidFill>
                <a:latin typeface="Geomanist" panose="02000503000000020004" pitchFamily="50" charset="0"/>
              </a:rPr>
              <a:t>DO </a:t>
            </a:r>
            <a:r>
              <a:rPr lang="pt-BR" sz="1600" cap="all" dirty="0">
                <a:solidFill>
                  <a:srgbClr val="004A85"/>
                </a:solidFill>
                <a:latin typeface="Geomanist" panose="02000503000000020004" pitchFamily="50" charset="0"/>
              </a:rPr>
              <a:t>RELATÓRIO</a:t>
            </a:r>
          </a:p>
        </p:txBody>
      </p:sp>
      <p:sp>
        <p:nvSpPr>
          <p:cNvPr id="32" name="Seta para a direita 31"/>
          <p:cNvSpPr/>
          <p:nvPr/>
        </p:nvSpPr>
        <p:spPr>
          <a:xfrm>
            <a:off x="2010944" y="2942341"/>
            <a:ext cx="1424523" cy="319495"/>
          </a:xfrm>
          <a:prstGeom prst="rightArrow">
            <a:avLst/>
          </a:prstGeom>
          <a:solidFill>
            <a:srgbClr val="3C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7585093" y="3481212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pt-BR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CODIR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7412620" y="3316748"/>
            <a:ext cx="1222226" cy="706302"/>
          </a:xfrm>
          <a:prstGeom prst="rect">
            <a:avLst/>
          </a:prstGeom>
          <a:noFill/>
          <a:ln w="38100">
            <a:solidFill>
              <a:srgbClr val="00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7429592" y="4943668"/>
            <a:ext cx="1932617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1400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PRAZO</a:t>
            </a:r>
            <a:r>
              <a:rPr lang="pt-BR" altLang="pt-BR" sz="1400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:</a:t>
            </a:r>
            <a:r>
              <a:rPr lang="pt-BR" altLang="pt-BR" sz="1400" dirty="0" smtClean="0">
                <a:solidFill>
                  <a:srgbClr val="0B9D2E"/>
                </a:solidFill>
                <a:latin typeface="Geomanist" panose="02000503000000020004" pitchFamily="50" charset="0"/>
              </a:rPr>
              <a:t>   </a:t>
            </a:r>
            <a:r>
              <a:rPr lang="pt-BR" altLang="pt-BR" sz="1400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3 dias úteis </a:t>
            </a:r>
            <a:r>
              <a:rPr lang="pt-BR" altLang="pt-BR" sz="1400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-</a:t>
            </a:r>
            <a:r>
              <a:rPr lang="pt-BR" altLang="pt-BR" sz="1400" dirty="0" smtClean="0">
                <a:latin typeface="Geomanist" panose="02000503000000020004" pitchFamily="50" charset="0"/>
              </a:rPr>
              <a:t>Revisão e aprovação</a:t>
            </a:r>
          </a:p>
        </p:txBody>
      </p:sp>
      <p:sp>
        <p:nvSpPr>
          <p:cNvPr id="36" name="Seta para a direita 35"/>
          <p:cNvSpPr/>
          <p:nvPr/>
        </p:nvSpPr>
        <p:spPr>
          <a:xfrm rot="20784046">
            <a:off x="8866208" y="3242258"/>
            <a:ext cx="923770" cy="319495"/>
          </a:xfrm>
          <a:prstGeom prst="rightArrow">
            <a:avLst/>
          </a:prstGeom>
          <a:solidFill>
            <a:srgbClr val="3C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a direita 36"/>
          <p:cNvSpPr/>
          <p:nvPr/>
        </p:nvSpPr>
        <p:spPr>
          <a:xfrm rot="781645">
            <a:off x="8886500" y="3798707"/>
            <a:ext cx="923770" cy="319495"/>
          </a:xfrm>
          <a:prstGeom prst="rightArrow">
            <a:avLst/>
          </a:prstGeom>
          <a:solidFill>
            <a:srgbClr val="3C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0074420" y="4935538"/>
            <a:ext cx="1833562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1400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PRAZO</a:t>
            </a:r>
            <a:r>
              <a:rPr lang="pt-BR" altLang="pt-BR" sz="1400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:</a:t>
            </a:r>
            <a:r>
              <a:rPr lang="pt-BR" altLang="pt-BR" sz="1400" dirty="0" smtClean="0">
                <a:solidFill>
                  <a:srgbClr val="0B9D2E"/>
                </a:solidFill>
                <a:latin typeface="Geomanist" panose="02000503000000020004" pitchFamily="50" charset="0"/>
              </a:rPr>
              <a:t>  </a:t>
            </a:r>
            <a:r>
              <a:rPr lang="pt-BR" altLang="pt-BR" sz="1400" dirty="0" smtClean="0">
                <a:latin typeface="Geomanist" panose="02000503000000020004" pitchFamily="50" charset="0"/>
              </a:rPr>
              <a:t>Envio</a:t>
            </a:r>
            <a:r>
              <a:rPr lang="pt-BR" altLang="pt-BR" sz="1400" dirty="0">
                <a:solidFill>
                  <a:srgbClr val="0B9D2E"/>
                </a:solidFill>
                <a:latin typeface="Geomanist" panose="02000503000000020004" pitchFamily="50" charset="0"/>
              </a:rPr>
              <a:t> </a:t>
            </a:r>
            <a:r>
              <a:rPr lang="pt-BR" altLang="pt-BR" sz="1400" dirty="0" smtClean="0">
                <a:solidFill>
                  <a:srgbClr val="D81321"/>
                </a:solidFill>
                <a:latin typeface="Geomanist" panose="02000503000000020004" pitchFamily="50" charset="0"/>
              </a:rPr>
              <a:t>7 dias </a:t>
            </a:r>
            <a:r>
              <a:rPr lang="pt-BR" altLang="pt-BR" sz="1400" dirty="0" smtClean="0">
                <a:latin typeface="Geomanist" panose="02000503000000020004" pitchFamily="50" charset="0"/>
              </a:rPr>
              <a:t>antes da RO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0413583" y="2942341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pt-BR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CONAD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041143" y="2780843"/>
            <a:ext cx="1773321" cy="700370"/>
          </a:xfrm>
          <a:prstGeom prst="rect">
            <a:avLst/>
          </a:prstGeom>
          <a:noFill/>
          <a:ln w="38100">
            <a:solidFill>
              <a:srgbClr val="00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0526090" y="391183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pt-BR" dirty="0">
                <a:solidFill>
                  <a:srgbClr val="19A74A"/>
                </a:solidFill>
                <a:latin typeface="Geomanist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COFIS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10041143" y="3732915"/>
            <a:ext cx="1773321" cy="700370"/>
          </a:xfrm>
          <a:prstGeom prst="rect">
            <a:avLst/>
          </a:prstGeom>
          <a:noFill/>
          <a:ln w="38100">
            <a:solidFill>
              <a:srgbClr val="00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471312"/>
            <a:ext cx="9144000" cy="98816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altLang="pt-BR" sz="4800" i="1" dirty="0">
                <a:solidFill>
                  <a:srgbClr val="D81321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MENSAGEM</a:t>
            </a:r>
            <a:endParaRPr lang="pt-BR" altLang="pt-BR" sz="4800" i="1" dirty="0" smtClean="0">
              <a:solidFill>
                <a:srgbClr val="D81321"/>
              </a:solidFill>
              <a:latin typeface="Geomanist" panose="0200050300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333287" y="2550006"/>
            <a:ext cx="4490717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Fazemos o </a:t>
            </a:r>
            <a:r>
              <a:rPr lang="pt-BR" altLang="pt-BR" sz="2200" i="1" dirty="0">
                <a:solidFill>
                  <a:srgbClr val="19A74A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Planejamento</a:t>
            </a:r>
            <a:r>
              <a:rPr lang="pt-BR" altLang="pt-BR" sz="22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 </a:t>
            </a:r>
            <a:r>
              <a:rPr lang="pt-BR" altLang="pt-BR" sz="2200" i="1" dirty="0" smtClean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por</a:t>
            </a:r>
          </a:p>
          <a:p>
            <a:r>
              <a:rPr lang="pt-BR" altLang="pt-BR" sz="2200" i="1" dirty="0" smtClean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acreditar </a:t>
            </a:r>
            <a:r>
              <a:rPr lang="pt-BR" altLang="pt-BR" sz="22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que ....</a:t>
            </a:r>
          </a:p>
          <a:p>
            <a:r>
              <a:rPr lang="pt-BR" altLang="pt-BR" sz="22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“ ..... O </a:t>
            </a:r>
            <a:r>
              <a:rPr lang="pt-BR" altLang="pt-BR" sz="2200" i="1" dirty="0">
                <a:solidFill>
                  <a:srgbClr val="19A74A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Futuro</a:t>
            </a:r>
            <a:r>
              <a:rPr lang="pt-BR" altLang="pt-BR" sz="22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 pode ser </a:t>
            </a:r>
            <a:r>
              <a:rPr lang="pt-BR" altLang="pt-BR" sz="2200" i="1" dirty="0" smtClean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melhorado</a:t>
            </a:r>
          </a:p>
          <a:p>
            <a:r>
              <a:rPr lang="pt-BR" altLang="pt-BR" sz="2200" i="1" dirty="0" smtClean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por </a:t>
            </a:r>
            <a:r>
              <a:rPr lang="pt-BR" altLang="pt-BR" sz="22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uma intervenção ativa </a:t>
            </a:r>
            <a:r>
              <a:rPr lang="pt-BR" altLang="pt-BR" sz="2200" i="1" dirty="0" smtClean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no</a:t>
            </a:r>
          </a:p>
          <a:p>
            <a:r>
              <a:rPr lang="pt-BR" altLang="pt-BR" sz="2200" i="1" dirty="0" smtClean="0">
                <a:solidFill>
                  <a:srgbClr val="19A74A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Presente</a:t>
            </a:r>
            <a:r>
              <a:rPr lang="pt-BR" altLang="pt-BR" sz="2200" i="1" dirty="0">
                <a:solidFill>
                  <a:srgbClr val="004A85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” </a:t>
            </a:r>
            <a:endParaRPr lang="pt-BR" altLang="pt-BR" sz="2200" i="1" dirty="0" smtClean="0">
              <a:solidFill>
                <a:srgbClr val="004A85"/>
              </a:solidFill>
              <a:latin typeface="Geomanist" panose="02000503000000020004" pitchFamily="50" charset="0"/>
              <a:ea typeface="+mj-ea"/>
              <a:cs typeface="Arial" panose="020B0604020202020204" pitchFamily="34" charset="0"/>
            </a:endParaRPr>
          </a:p>
          <a:p>
            <a:endParaRPr lang="pt-BR" altLang="pt-BR" sz="2200" i="1" dirty="0">
              <a:solidFill>
                <a:srgbClr val="004A85"/>
              </a:solidFill>
              <a:latin typeface="Geomanist" panose="02000503000000020004" pitchFamily="50" charset="0"/>
              <a:ea typeface="+mj-ea"/>
              <a:cs typeface="Arial" panose="020B0604020202020204" pitchFamily="34" charset="0"/>
            </a:endParaRPr>
          </a:p>
          <a:p>
            <a:r>
              <a:rPr lang="pt-BR" altLang="pt-BR" sz="2200" i="1" dirty="0">
                <a:solidFill>
                  <a:srgbClr val="19A74A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 </a:t>
            </a:r>
            <a:r>
              <a:rPr lang="pt-BR" altLang="pt-BR" sz="2200" i="1" dirty="0" err="1">
                <a:solidFill>
                  <a:srgbClr val="D81321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Rossel</a:t>
            </a:r>
            <a:r>
              <a:rPr lang="pt-BR" altLang="pt-BR" sz="2200" i="1" dirty="0">
                <a:solidFill>
                  <a:srgbClr val="D81321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 </a:t>
            </a:r>
            <a:r>
              <a:rPr lang="pt-BR" altLang="pt-BR" sz="2200" i="1" dirty="0" err="1">
                <a:solidFill>
                  <a:srgbClr val="D81321"/>
                </a:solidFill>
                <a:latin typeface="Geomanist" panose="02000503000000020004" pitchFamily="50" charset="0"/>
                <a:ea typeface="+mj-ea"/>
                <a:cs typeface="Arial" panose="020B0604020202020204" pitchFamily="34" charset="0"/>
              </a:rPr>
              <a:t>Ackoff</a:t>
            </a:r>
            <a:endParaRPr lang="pt-BR" altLang="pt-BR" sz="2200" i="1" dirty="0">
              <a:solidFill>
                <a:srgbClr val="D81321"/>
              </a:solidFill>
              <a:latin typeface="Geomanist" panose="02000503000000020004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10" descr="http://www.mensagens10.com.br/wp-content/uploads/2013/11/os-dias-prospe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84" y="2030977"/>
            <a:ext cx="6088885" cy="36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770704" y="5732061"/>
            <a:ext cx="6664043" cy="729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6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Site Institucional:</a:t>
            </a: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600" u="sng" dirty="0" smtClean="0">
                <a:solidFill>
                  <a:srgbClr val="0070C0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www.amazonprev.am.gov.bv/Acesso </a:t>
            </a:r>
            <a:r>
              <a:rPr lang="pt-BR" sz="1600" u="sng" dirty="0">
                <a:solidFill>
                  <a:srgbClr val="0070C0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à </a:t>
            </a:r>
            <a:r>
              <a:rPr lang="pt-BR" sz="1600" u="sng" dirty="0" smtClean="0">
                <a:solidFill>
                  <a:srgbClr val="0070C0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Informação/Institucional </a:t>
            </a:r>
            <a:endParaRPr lang="pt-BR" sz="1600" u="sng" dirty="0">
              <a:solidFill>
                <a:srgbClr val="0070C0"/>
              </a:solidFill>
              <a:latin typeface="Geomanist" panose="020005030000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77461"/>
            <a:ext cx="9144000" cy="210307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altLang="pt-BR" sz="4800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PERFORMANCE DA GESTÃO PREVIDENCIÁRIA EM</a:t>
            </a:r>
            <a:br>
              <a:rPr lang="pt-BR" altLang="pt-BR" sz="4800" i="1" dirty="0" smtClean="0">
                <a:solidFill>
                  <a:srgbClr val="004A85"/>
                </a:solidFill>
                <a:latin typeface="Geomanist" panose="02000503000000020004" pitchFamily="50" charset="0"/>
                <a:cs typeface="Arial" panose="020B0604020202020204" pitchFamily="34" charset="0"/>
              </a:rPr>
            </a:br>
            <a:r>
              <a:rPr lang="pt-BR" altLang="pt-BR" sz="4800" i="1" dirty="0" smtClean="0">
                <a:solidFill>
                  <a:srgbClr val="D81321"/>
                </a:solidFill>
                <a:latin typeface="Geomanist" panose="02000503000000020004" pitchFamily="50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9375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91968"/>
            <a:ext cx="10515600" cy="85061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40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RECURSOS DO FPREV </a:t>
            </a:r>
            <a:r>
              <a:rPr lang="pt-BR" sz="40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realizados</a:t>
            </a:r>
            <a:r>
              <a:rPr lang="pt-BR" sz="2400" dirty="0" smtClean="0">
                <a:solidFill>
                  <a:srgbClr val="0070C0"/>
                </a:solidFill>
                <a:latin typeface="Geomanist" panose="02000503000000020004" pitchFamily="50" charset="0"/>
              </a:rPr>
              <a:t/>
            </a:r>
            <a:br>
              <a:rPr lang="pt-BR" sz="2400" dirty="0" smtClean="0">
                <a:solidFill>
                  <a:srgbClr val="0070C0"/>
                </a:solidFill>
                <a:latin typeface="Geomanist" panose="02000503000000020004" pitchFamily="50" charset="0"/>
              </a:rPr>
            </a:br>
            <a:r>
              <a:rPr lang="pt-BR" sz="2000" cap="all" dirty="0" smtClean="0">
                <a:solidFill>
                  <a:srgbClr val="19A74A"/>
                </a:solidFill>
                <a:latin typeface="+mn-lt"/>
              </a:rPr>
              <a:t>(até </a:t>
            </a:r>
            <a:r>
              <a:rPr lang="pt-BR" sz="20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Outubro/2019</a:t>
            </a:r>
            <a:r>
              <a:rPr lang="pt-BR" sz="2000" cap="all" dirty="0" smtClean="0">
                <a:solidFill>
                  <a:srgbClr val="19A74A"/>
                </a:solidFill>
                <a:latin typeface="+mn-lt"/>
              </a:rPr>
              <a:t>)</a:t>
            </a:r>
            <a:endParaRPr lang="pt-BR" sz="2000" dirty="0">
              <a:solidFill>
                <a:srgbClr val="19A74A"/>
              </a:solidFill>
              <a:latin typeface="+mn-lt"/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1711028" y="5324258"/>
            <a:ext cx="6664043" cy="850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6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Fonte: </a:t>
            </a:r>
            <a:r>
              <a:rPr lang="pt-BR" sz="16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GERAF/</a:t>
            </a:r>
            <a:r>
              <a:rPr lang="pt-BR" sz="1600" b="1" dirty="0" err="1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Cofin</a:t>
            </a:r>
            <a:endParaRPr lang="pt-BR" sz="1600" dirty="0" smtClean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2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1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Recursos totais compostos por aplicações em renda fixa, imóveis e CVS a receber.</a:t>
            </a:r>
          </a:p>
        </p:txBody>
      </p:sp>
      <p:pic>
        <p:nvPicPr>
          <p:cNvPr id="8" name="Imagem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89" y="2225710"/>
            <a:ext cx="4660822" cy="282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7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199" y="733161"/>
            <a:ext cx="10515600" cy="85061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RECURSOS </a:t>
            </a:r>
            <a: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DO </a:t>
            </a:r>
            <a: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FUNDO</a:t>
            </a:r>
            <a:b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</a:br>
            <a:r>
              <a:rPr lang="pt-BR" sz="3600" b="1" cap="all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PREVIDENCIÁRIO projetados/2019</a:t>
            </a:r>
            <a:endParaRPr lang="pt-BR" sz="3100" dirty="0">
              <a:solidFill>
                <a:srgbClr val="19A74A"/>
              </a:solidFill>
              <a:latin typeface="+mn-lt"/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1711028" y="5521687"/>
            <a:ext cx="6664043" cy="109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6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Fonte: </a:t>
            </a:r>
            <a:r>
              <a:rPr lang="pt-BR" sz="16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GERAF/</a:t>
            </a:r>
            <a:r>
              <a:rPr lang="pt-BR" sz="1600" b="1" dirty="0" err="1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Cofin</a:t>
            </a:r>
            <a:endParaRPr lang="pt-BR" sz="1600" dirty="0" smtClean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2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1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Recursos do Poder Executivo, ALE/AM, MPE/AM, DPE, TCE e TJAM</a:t>
            </a:r>
            <a:r>
              <a:rPr lang="pt-BR" sz="1200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.</a:t>
            </a: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2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2</a:t>
            </a:r>
            <a:r>
              <a:rPr lang="pt-BR" sz="12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Recursos totais compostos por aplicações em renda fixa, renda variável, imóveis e CVS a receber.</a:t>
            </a:r>
          </a:p>
          <a:p>
            <a:pPr marL="270510">
              <a:lnSpc>
                <a:spcPct val="115000"/>
              </a:lnSpc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3</a:t>
            </a:r>
            <a:r>
              <a:rPr lang="pt-BR" sz="12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Realizado até outubro/2019 e projetado até dezembro/2019.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45923"/>
              </p:ext>
            </p:extLst>
          </p:nvPr>
        </p:nvGraphicFramePr>
        <p:xfrm>
          <a:off x="2960913" y="1698171"/>
          <a:ext cx="7054623" cy="382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75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24898"/>
            <a:ext cx="10515600" cy="85061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40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 RECURSOS TOTAIS REALIZADOS </a:t>
            </a:r>
          </a:p>
        </p:txBody>
      </p:sp>
      <p:pic>
        <p:nvPicPr>
          <p:cNvPr id="10" name="Imagem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0" y="1267219"/>
            <a:ext cx="6761020" cy="476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391885" y="5760678"/>
            <a:ext cx="9350829" cy="109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0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Fonte: </a:t>
            </a:r>
            <a:r>
              <a:rPr lang="pt-BR" sz="10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GERAF/</a:t>
            </a:r>
            <a:r>
              <a:rPr lang="pt-BR" sz="1000" b="1" dirty="0" err="1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Cofin</a:t>
            </a:r>
            <a:endParaRPr lang="pt-BR" sz="1000" dirty="0" smtClean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0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0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1</a:t>
            </a:r>
            <a:r>
              <a:rPr lang="pt-BR" sz="10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000" dirty="0">
                <a:solidFill>
                  <a:srgbClr val="3C4A3D"/>
                </a:solidFill>
                <a:latin typeface="Geomanist" panose="02000503000000020004" pitchFamily="50" charset="0"/>
              </a:rPr>
              <a:t>Recursos do Poder Executivo, ALE/AM, MPE/AM, DPE, TCE e TJAM</a:t>
            </a:r>
            <a:r>
              <a:rPr lang="pt-BR" sz="1000" dirty="0" smtClean="0">
                <a:solidFill>
                  <a:srgbClr val="3C4A3D"/>
                </a:solidFill>
                <a:latin typeface="Geomanist" panose="02000503000000020004" pitchFamily="50" charset="0"/>
              </a:rPr>
              <a:t>.</a:t>
            </a: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0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0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2</a:t>
            </a:r>
            <a:r>
              <a:rPr lang="pt-BR" sz="10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000" dirty="0">
                <a:solidFill>
                  <a:srgbClr val="3C4A3D"/>
                </a:solidFill>
                <a:latin typeface="Geomanist" panose="02000503000000020004" pitchFamily="50" charset="0"/>
              </a:rPr>
              <a:t>Recursos totais compostos por aplicações em renda fixa, renda variável, imóveis e CVS a receber.</a:t>
            </a:r>
          </a:p>
          <a:p>
            <a:pPr marL="270510">
              <a:lnSpc>
                <a:spcPct val="115000"/>
              </a:lnSpc>
              <a:defRPr/>
            </a:pPr>
            <a:r>
              <a:rPr lang="pt-BR" sz="10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3</a:t>
            </a:r>
            <a:r>
              <a:rPr lang="pt-BR" sz="10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000" dirty="0">
                <a:solidFill>
                  <a:srgbClr val="3C4A3D"/>
                </a:solidFill>
                <a:latin typeface="Geomanist" panose="02000503000000020004" pitchFamily="50" charset="0"/>
              </a:rPr>
              <a:t>Realizado até outubro/2019 e projetado até dezembro/2019.</a:t>
            </a:r>
          </a:p>
        </p:txBody>
      </p:sp>
    </p:spTree>
    <p:extLst>
      <p:ext uri="{BB962C8B-B14F-4D97-AF65-F5344CB8AC3E}">
        <p14:creationId xmlns:p14="http://schemas.microsoft.com/office/powerpoint/2010/main" val="31218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199" y="363682"/>
            <a:ext cx="10515600" cy="1220091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Investimentos </a:t>
            </a:r>
            <a:r>
              <a:rPr lang="pt-BR" sz="2400" dirty="0">
                <a:solidFill>
                  <a:srgbClr val="0070C0"/>
                </a:solidFill>
                <a:latin typeface="Geomanist" panose="02000503000000020004" pitchFamily="50" charset="0"/>
              </a:rPr>
              <a:t/>
            </a:r>
            <a:br>
              <a:rPr lang="pt-BR" sz="2400" dirty="0">
                <a:solidFill>
                  <a:srgbClr val="0070C0"/>
                </a:solidFill>
                <a:latin typeface="Geomanist" panose="02000503000000020004" pitchFamily="50" charset="0"/>
              </a:rPr>
            </a:br>
            <a:r>
              <a:rPr lang="pt-BR" sz="2400" cap="all" dirty="0">
                <a:solidFill>
                  <a:srgbClr val="19A74A"/>
                </a:solidFill>
                <a:latin typeface="Geomanist" panose="02000503000000020004" pitchFamily="50" charset="0"/>
              </a:rPr>
              <a:t> </a:t>
            </a:r>
            <a:r>
              <a:rPr lang="pt-BR" sz="3100" cap="all" dirty="0">
                <a:solidFill>
                  <a:srgbClr val="19A74A"/>
                </a:solidFill>
                <a:latin typeface="Geomanist" panose="02000503000000020004" pitchFamily="50" charset="0"/>
              </a:rPr>
              <a:t>PROJEÇÕES PARA os </a:t>
            </a:r>
            <a:r>
              <a:rPr lang="pt-BR" sz="31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recursos do</a:t>
            </a:r>
            <a:br>
              <a:rPr lang="pt-BR" sz="31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</a:br>
            <a:r>
              <a:rPr lang="pt-BR" sz="31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fundo previdenciário </a:t>
            </a:r>
            <a:r>
              <a:rPr lang="pt-BR" sz="3100" cap="all" dirty="0">
                <a:solidFill>
                  <a:srgbClr val="19A74A"/>
                </a:solidFill>
                <a:latin typeface="Geomanist" panose="02000503000000020004" pitchFamily="50" charset="0"/>
              </a:rPr>
              <a:t>- 2020-2021 </a:t>
            </a:r>
            <a:endParaRPr lang="pt-BR" sz="3100" dirty="0">
              <a:solidFill>
                <a:srgbClr val="19A74A"/>
              </a:solidFill>
              <a:latin typeface="+mn-lt"/>
            </a:endParaRPr>
          </a:p>
        </p:txBody>
      </p:sp>
      <p:pic>
        <p:nvPicPr>
          <p:cNvPr id="9" name="Imagem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28" y="1583773"/>
            <a:ext cx="7651143" cy="38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1711028" y="5417777"/>
            <a:ext cx="6664043" cy="109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6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Fonte: </a:t>
            </a:r>
            <a:r>
              <a:rPr lang="pt-BR" sz="16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GERAF/</a:t>
            </a:r>
            <a:r>
              <a:rPr lang="pt-BR" sz="1600" b="1" dirty="0" err="1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Cofin</a:t>
            </a:r>
            <a:endParaRPr lang="pt-BR" sz="1600" dirty="0" smtClean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2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1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Recursos do Poder Executivo, ALE/AM, MPE/AM, DPE, TCE e TJAM.</a:t>
            </a: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2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2</a:t>
            </a:r>
            <a:r>
              <a:rPr lang="pt-BR" sz="12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Recursos totais compostos por aplicações em renda fixa, renda variável, imóveis e CVS a receber.</a:t>
            </a:r>
          </a:p>
        </p:txBody>
      </p:sp>
    </p:spTree>
    <p:extLst>
      <p:ext uri="{BB962C8B-B14F-4D97-AF65-F5344CB8AC3E}">
        <p14:creationId xmlns:p14="http://schemas.microsoft.com/office/powerpoint/2010/main" val="26778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6858000"/>
          </a:xfrm>
          <a:prstGeom prst="rect">
            <a:avLst/>
          </a:prstGeom>
        </p:spPr>
      </p:pic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838199" y="363682"/>
            <a:ext cx="10515600" cy="1220091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3600" b="1" cap="all" dirty="0">
                <a:solidFill>
                  <a:srgbClr val="3C4A3D"/>
                </a:solidFill>
                <a:latin typeface="Geomanist" panose="02000503000000020004" pitchFamily="50" charset="0"/>
              </a:rPr>
              <a:t>Investimentos </a:t>
            </a:r>
            <a:r>
              <a:rPr lang="pt-BR" sz="2400" dirty="0">
                <a:solidFill>
                  <a:srgbClr val="0070C0"/>
                </a:solidFill>
                <a:latin typeface="Geomanist" panose="02000503000000020004" pitchFamily="50" charset="0"/>
              </a:rPr>
              <a:t/>
            </a:r>
            <a:br>
              <a:rPr lang="pt-BR" sz="2400" dirty="0">
                <a:solidFill>
                  <a:srgbClr val="0070C0"/>
                </a:solidFill>
                <a:latin typeface="Geomanist" panose="02000503000000020004" pitchFamily="50" charset="0"/>
              </a:rPr>
            </a:br>
            <a:r>
              <a:rPr lang="pt-BR" sz="2400" cap="all" dirty="0">
                <a:solidFill>
                  <a:srgbClr val="19A74A"/>
                </a:solidFill>
                <a:latin typeface="Geomanist" panose="02000503000000020004" pitchFamily="50" charset="0"/>
              </a:rPr>
              <a:t> </a:t>
            </a:r>
            <a:r>
              <a:rPr lang="pt-BR" sz="3100" cap="all" dirty="0">
                <a:solidFill>
                  <a:srgbClr val="19A74A"/>
                </a:solidFill>
                <a:latin typeface="Geomanist" panose="02000503000000020004" pitchFamily="50" charset="0"/>
              </a:rPr>
              <a:t>PROJEÇÕES PARA os </a:t>
            </a:r>
            <a:r>
              <a:rPr lang="pt-BR" sz="31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recursos</a:t>
            </a:r>
            <a:br>
              <a:rPr lang="pt-BR" sz="31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</a:br>
            <a:r>
              <a:rPr lang="pt-BR" sz="3100" cap="all" dirty="0" err="1" smtClean="0">
                <a:solidFill>
                  <a:srgbClr val="19A74A"/>
                </a:solidFill>
                <a:latin typeface="Geomanist" panose="02000503000000020004" pitchFamily="50" charset="0"/>
              </a:rPr>
              <a:t>totaIS</a:t>
            </a:r>
            <a:r>
              <a:rPr lang="pt-BR" sz="31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  </a:t>
            </a:r>
            <a:r>
              <a:rPr lang="pt-BR" sz="3100" cap="all" dirty="0">
                <a:solidFill>
                  <a:srgbClr val="19A74A"/>
                </a:solidFill>
                <a:latin typeface="Geomanist" panose="02000503000000020004" pitchFamily="50" charset="0"/>
              </a:rPr>
              <a:t>da </a:t>
            </a:r>
            <a:r>
              <a:rPr lang="pt-BR" sz="3100" cap="all" dirty="0" err="1">
                <a:solidFill>
                  <a:srgbClr val="19A74A"/>
                </a:solidFill>
                <a:latin typeface="Geomanist" panose="02000503000000020004" pitchFamily="50" charset="0"/>
              </a:rPr>
              <a:t>amazonprev</a:t>
            </a:r>
            <a:r>
              <a:rPr lang="pt-BR" sz="3100" cap="all" dirty="0">
                <a:solidFill>
                  <a:srgbClr val="19A74A"/>
                </a:solidFill>
                <a:latin typeface="Geomanist" panose="02000503000000020004" pitchFamily="50" charset="0"/>
              </a:rPr>
              <a:t> </a:t>
            </a:r>
            <a:r>
              <a:rPr lang="pt-BR" sz="3100" cap="all" dirty="0" smtClean="0">
                <a:solidFill>
                  <a:srgbClr val="19A74A"/>
                </a:solidFill>
                <a:latin typeface="Geomanist" panose="02000503000000020004" pitchFamily="50" charset="0"/>
              </a:rPr>
              <a:t>- 2020-2021</a:t>
            </a:r>
            <a:endParaRPr lang="pt-BR" sz="3100" dirty="0">
              <a:solidFill>
                <a:srgbClr val="19A74A"/>
              </a:solidFill>
              <a:latin typeface="+mn-lt"/>
            </a:endParaRPr>
          </a:p>
        </p:txBody>
      </p:sp>
      <p:pic>
        <p:nvPicPr>
          <p:cNvPr id="19" name="Imagem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80" y="1583773"/>
            <a:ext cx="7657240" cy="38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ítulo 4"/>
          <p:cNvSpPr txBox="1">
            <a:spLocks/>
          </p:cNvSpPr>
          <p:nvPr/>
        </p:nvSpPr>
        <p:spPr>
          <a:xfrm>
            <a:off x="1711028" y="5417777"/>
            <a:ext cx="6664043" cy="109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6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Fonte: </a:t>
            </a:r>
            <a:r>
              <a:rPr lang="pt-BR" sz="16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GERAF/</a:t>
            </a:r>
            <a:r>
              <a:rPr lang="pt-BR" sz="1600" b="1" dirty="0" err="1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Cofin</a:t>
            </a:r>
            <a:endParaRPr lang="pt-BR" sz="1600" dirty="0" smtClean="0">
              <a:solidFill>
                <a:srgbClr val="3C4A3D"/>
              </a:solidFill>
              <a:latin typeface="Geomanist" panose="02000503000000020004" pitchFamily="50" charset="0"/>
              <a:ea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2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1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Recursos do Poder Executivo, ALE/AM, MPE/AM, DPE, TCE e TJAM.</a:t>
            </a:r>
          </a:p>
          <a:p>
            <a:pPr marL="270510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Nota </a:t>
            </a:r>
            <a:r>
              <a:rPr lang="pt-BR" sz="1200" b="1" dirty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2</a:t>
            </a:r>
            <a:r>
              <a:rPr lang="pt-BR" sz="1200" dirty="0" smtClean="0">
                <a:solidFill>
                  <a:srgbClr val="3C4A3D"/>
                </a:solidFill>
                <a:latin typeface="Geomanist" panose="02000503000000020004" pitchFamily="50" charset="0"/>
                <a:ea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3C4A3D"/>
                </a:solidFill>
                <a:latin typeface="Geomanist" panose="02000503000000020004" pitchFamily="50" charset="0"/>
              </a:rPr>
              <a:t>Recursos totais compostos por aplicações em renda fixa, renda variável, imóveis e CVS a receber.</a:t>
            </a:r>
          </a:p>
        </p:txBody>
      </p:sp>
    </p:spTree>
    <p:extLst>
      <p:ext uri="{BB962C8B-B14F-4D97-AF65-F5344CB8AC3E}">
        <p14:creationId xmlns:p14="http://schemas.microsoft.com/office/powerpoint/2010/main" val="24299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1837</Words>
  <Application>Microsoft Office PowerPoint</Application>
  <PresentationFormat>Widescreen</PresentationFormat>
  <Paragraphs>200</Paragraphs>
  <Slides>39</Slides>
  <Notes>39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Geomanist</vt:lpstr>
      <vt:lpstr>Times New Roman</vt:lpstr>
      <vt:lpstr>Tema do Office</vt:lpstr>
      <vt:lpstr>Worksheet</vt:lpstr>
      <vt:lpstr>PLANEJAMENTO ESTRATÉGICO  2020-2021</vt:lpstr>
      <vt:lpstr>Apresentação do PowerPoint</vt:lpstr>
      <vt:lpstr>Apresentação do PowerPoint</vt:lpstr>
      <vt:lpstr>PERFORMANCE DA GESTÃO PREVIDENCIÁRIA EM 2019</vt:lpstr>
      <vt:lpstr>RECURSOS DO FPREV realizados (até Outubro/2019)</vt:lpstr>
      <vt:lpstr>RECURSOS DO FUNDO PREVIDENCIÁRIO projetados/2019</vt:lpstr>
      <vt:lpstr> RECURSOS TOTAIS REALIZADOS </vt:lpstr>
      <vt:lpstr>Investimentos   PROJEÇÕES PARA os recursos do fundo previdenciário - 2020-2021 </vt:lpstr>
      <vt:lpstr>Investimentos   PROJEÇÕES PARA os recursos totaIS  da amazonprev - 2020-2021</vt:lpstr>
      <vt:lpstr> METAS ATINGIDAS EM 2019:</vt:lpstr>
      <vt:lpstr>Apresentação do PowerPoint</vt:lpstr>
      <vt:lpstr>Apresentação do PowerPoint</vt:lpstr>
      <vt:lpstr>Apresentação do PowerPoint</vt:lpstr>
      <vt:lpstr>PLANO TÁTICO PARA 2020 </vt:lpstr>
      <vt:lpstr>PRINCÍPIOS ORGANIZACIONAIS: </vt:lpstr>
      <vt:lpstr>PRINCÍPIOS ORGANIZACIONAIS: </vt:lpstr>
      <vt:lpstr>PRINCÍPIOS ORGANIZACIONAIS: </vt:lpstr>
      <vt:lpstr>DIRECIONAMENTO INSTITUCIONAL 2020</vt:lpstr>
      <vt:lpstr>O GOVERNO DO ESTADO quer da AMAZONPREV o efetivo cumprimento da sua Missão Institucional, consolidado no seguinte:</vt:lpstr>
      <vt:lpstr>O PÚBLICO-ALVO da AMAZONPREV necessita de:</vt:lpstr>
      <vt:lpstr>ALTA DIREÇÃO deseja:</vt:lpstr>
      <vt:lpstr>CORPO FUNCIONAL se propõe:</vt:lpstr>
      <vt:lpstr>ÓRGÃOS FISCALIZADORES: </vt:lpstr>
      <vt:lpstr>PROVEDORES EXTERNOS devem manter: </vt:lpstr>
      <vt:lpstr>SOCIEDADE espera:</vt:lpstr>
      <vt:lpstr>MAPA ESTRATÉGICO 2020 – 2021 </vt:lpstr>
      <vt:lpstr>Apresentação do PowerPoint</vt:lpstr>
      <vt:lpstr>INICIATIVAS ESTABELECIDAS PARA AS PERSPECTIVAS 2020-2021</vt:lpstr>
      <vt:lpstr>PÚBLICO ALVO: </vt:lpstr>
      <vt:lpstr>PROCESSOS INTERNOS:</vt:lpstr>
      <vt:lpstr>RECURSOS:</vt:lpstr>
      <vt:lpstr>PLANO ORÇAMENTÁRIO </vt:lpstr>
      <vt:lpstr>Apresentação do PowerPoint</vt:lpstr>
      <vt:lpstr>ORÇAMENTO DA LEI (LOA 2019) pendente de publicação</vt:lpstr>
      <vt:lpstr>ORÇAMENTO DA LEI (LOA 2020) - LIMITES POR PROGRAMA E AÇÕES</vt:lpstr>
      <vt:lpstr>ORÇAMENTO DA LEI (LOA 2020)  </vt:lpstr>
      <vt:lpstr>ACOMPANHAMENTO  PPA  2020-2021</vt:lpstr>
      <vt:lpstr>  RELATÓRIO DE GOVERNANÇA CORPORATIVA</vt:lpstr>
      <vt:lpstr>MENSAGEM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Adrielle Costa de Deus</dc:creator>
  <cp:lastModifiedBy>Bruno Costa Novo</cp:lastModifiedBy>
  <cp:revision>82</cp:revision>
  <cp:lastPrinted>2019-12-18T17:21:38Z</cp:lastPrinted>
  <dcterms:created xsi:type="dcterms:W3CDTF">2019-12-16T14:50:48Z</dcterms:created>
  <dcterms:modified xsi:type="dcterms:W3CDTF">2019-12-19T12:41:29Z</dcterms:modified>
</cp:coreProperties>
</file>