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9" r:id="rId4"/>
  </p:sldMasterIdLst>
  <p:notesMasterIdLst>
    <p:notesMasterId r:id="rId68"/>
  </p:notesMasterIdLst>
  <p:handoutMasterIdLst>
    <p:handoutMasterId r:id="rId69"/>
  </p:handoutMasterIdLst>
  <p:sldIdLst>
    <p:sldId id="264" r:id="rId5"/>
    <p:sldId id="418" r:id="rId6"/>
    <p:sldId id="284" r:id="rId7"/>
    <p:sldId id="419" r:id="rId8"/>
    <p:sldId id="399" r:id="rId9"/>
    <p:sldId id="400" r:id="rId10"/>
    <p:sldId id="365" r:id="rId11"/>
    <p:sldId id="394" r:id="rId12"/>
    <p:sldId id="395" r:id="rId13"/>
    <p:sldId id="369" r:id="rId14"/>
    <p:sldId id="396" r:id="rId15"/>
    <p:sldId id="371" r:id="rId16"/>
    <p:sldId id="397" r:id="rId17"/>
    <p:sldId id="398" r:id="rId18"/>
    <p:sldId id="289" r:id="rId19"/>
    <p:sldId id="402" r:id="rId20"/>
    <p:sldId id="401" r:id="rId21"/>
    <p:sldId id="323" r:id="rId22"/>
    <p:sldId id="324" r:id="rId23"/>
    <p:sldId id="413" r:id="rId24"/>
    <p:sldId id="412" r:id="rId25"/>
    <p:sldId id="416" r:id="rId26"/>
    <p:sldId id="415" r:id="rId27"/>
    <p:sldId id="414" r:id="rId28"/>
    <p:sldId id="298" r:id="rId29"/>
    <p:sldId id="300" r:id="rId30"/>
    <p:sldId id="417" r:id="rId31"/>
    <p:sldId id="380" r:id="rId32"/>
    <p:sldId id="355" r:id="rId33"/>
    <p:sldId id="374" r:id="rId34"/>
    <p:sldId id="375" r:id="rId35"/>
    <p:sldId id="376" r:id="rId36"/>
    <p:sldId id="377" r:id="rId37"/>
    <p:sldId id="378" r:id="rId38"/>
    <p:sldId id="379" r:id="rId39"/>
    <p:sldId id="301" r:id="rId40"/>
    <p:sldId id="302" r:id="rId41"/>
    <p:sldId id="303" r:id="rId42"/>
    <p:sldId id="357" r:id="rId43"/>
    <p:sldId id="358" r:id="rId44"/>
    <p:sldId id="361" r:id="rId45"/>
    <p:sldId id="381" r:id="rId46"/>
    <p:sldId id="382" r:id="rId47"/>
    <p:sldId id="362" r:id="rId48"/>
    <p:sldId id="363" r:id="rId49"/>
    <p:sldId id="360" r:id="rId50"/>
    <p:sldId id="356" r:id="rId51"/>
    <p:sldId id="330" r:id="rId52"/>
    <p:sldId id="331" r:id="rId53"/>
    <p:sldId id="332" r:id="rId54"/>
    <p:sldId id="339" r:id="rId55"/>
    <p:sldId id="340" r:id="rId56"/>
    <p:sldId id="341" r:id="rId57"/>
    <p:sldId id="342" r:id="rId58"/>
    <p:sldId id="343" r:id="rId59"/>
    <p:sldId id="407" r:id="rId60"/>
    <p:sldId id="408" r:id="rId61"/>
    <p:sldId id="409" r:id="rId62"/>
    <p:sldId id="410" r:id="rId63"/>
    <p:sldId id="411" r:id="rId64"/>
    <p:sldId id="349" r:id="rId65"/>
    <p:sldId id="350" r:id="rId66"/>
    <p:sldId id="351" r:id="rId67"/>
  </p:sldIdLst>
  <p:sldSz cx="12192000" cy="6858000"/>
  <p:notesSz cx="6858000" cy="9926638"/>
  <p:defaultTextStyle>
    <a:defPPr rtl="0">
      <a:defRPr lang="pt-B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3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74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3.11\Documentos\SGQ\DOCUMENTOS%20E%20REGISTROS%20SGQ\An&#225;lise%20Cr&#237;tica\INDICADORES%20E%20MATRIZ%20BSC\INDICADORES%20SGQ%20_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/>
              <a:t>ESTRATIFICAÇÃO -</a:t>
            </a:r>
            <a:r>
              <a:rPr lang="en-US" sz="2400" b="1" baseline="0"/>
              <a:t> </a:t>
            </a:r>
            <a:r>
              <a:rPr lang="en-US" sz="2400" b="1"/>
              <a:t>PROCESSOS CONCLUÍDOS</a:t>
            </a:r>
          </a:p>
        </c:rich>
      </c:tx>
      <c:layout>
        <c:manualLayout>
          <c:xMode val="edge"/>
          <c:yMode val="edge"/>
          <c:x val="0.23655817919061062"/>
          <c:y val="4.47153650966592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4.6110499379151952E-2"/>
          <c:y val="0.17856039654396905"/>
          <c:w val="0.93445134859414758"/>
          <c:h val="0.599931485720953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'[INDICADORES SGQ _2022.xlsx]APOSEN'!$C$37</c:f>
              <c:strCache>
                <c:ptCount val="1"/>
                <c:pt idx="0">
                  <c:v>DENTRO DO PRAZO</c:v>
                </c:pt>
              </c:strCache>
            </c:strRef>
          </c:tx>
          <c:spPr>
            <a:solidFill>
              <a:srgbClr val="CC00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'[INDICADORES SGQ _2022.xlsx]APOSEN'!$B$38:$B$49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'[INDICADORES SGQ _2022.xlsx]APOSEN'!$C$38:$C$49</c:f>
              <c:numCache>
                <c:formatCode>General</c:formatCode>
                <c:ptCount val="12"/>
                <c:pt idx="0">
                  <c:v>49</c:v>
                </c:pt>
                <c:pt idx="1">
                  <c:v>37</c:v>
                </c:pt>
                <c:pt idx="2">
                  <c:v>81</c:v>
                </c:pt>
                <c:pt idx="3">
                  <c:v>94</c:v>
                </c:pt>
              </c:numCache>
            </c:numRef>
          </c:val>
        </c:ser>
        <c:ser>
          <c:idx val="1"/>
          <c:order val="1"/>
          <c:tx>
            <c:strRef>
              <c:f>'[INDICADORES SGQ _2022.xlsx]APOSEN'!$D$37</c:f>
              <c:strCache>
                <c:ptCount val="1"/>
                <c:pt idx="0">
                  <c:v>FORA DO PRAZO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'[INDICADORES SGQ _2022.xlsx]APOSEN'!$B$38:$B$49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'[INDICADORES SGQ _2022.xlsx]APOSEN'!$D$38:$D$49</c:f>
              <c:numCache>
                <c:formatCode>General</c:formatCode>
                <c:ptCount val="12"/>
                <c:pt idx="0">
                  <c:v>37</c:v>
                </c:pt>
                <c:pt idx="1">
                  <c:v>12</c:v>
                </c:pt>
                <c:pt idx="2">
                  <c:v>24</c:v>
                </c:pt>
                <c:pt idx="3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143513696"/>
        <c:axId val="2143515328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'[INDICADORES SGQ _2022.xlsx]APOSEN'!$E$37</c15:sqref>
                        </c15:formulaRef>
                      </c:ext>
                    </c:extLst>
                    <c:strCache>
                      <c:ptCount val="1"/>
                      <c:pt idx="0">
                        <c:v>INDEFERIDO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'[INDICADORES SGQ _2022.xlsx]APOSEN'!$B$38:$B$49</c15:sqref>
                        </c15:formulaRef>
                      </c:ext>
                    </c:extLst>
                    <c:strCache>
                      <c:ptCount val="12"/>
                      <c:pt idx="0">
                        <c:v>JAN</c:v>
                      </c:pt>
                      <c:pt idx="1">
                        <c:v>FEV</c:v>
                      </c:pt>
                      <c:pt idx="2">
                        <c:v>MAR</c:v>
                      </c:pt>
                      <c:pt idx="3">
                        <c:v>ABR</c:v>
                      </c:pt>
                      <c:pt idx="4">
                        <c:v>MAI</c:v>
                      </c:pt>
                      <c:pt idx="5">
                        <c:v>JUN</c:v>
                      </c:pt>
                      <c:pt idx="6">
                        <c:v>JUL</c:v>
                      </c:pt>
                      <c:pt idx="7">
                        <c:v>AGO</c:v>
                      </c:pt>
                      <c:pt idx="8">
                        <c:v>SET</c:v>
                      </c:pt>
                      <c:pt idx="9">
                        <c:v>OUT</c:v>
                      </c:pt>
                      <c:pt idx="10">
                        <c:v>NOV</c:v>
                      </c:pt>
                      <c:pt idx="11">
                        <c:v>DEZ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'[INDICADORES SGQ _2022.xlsx]APOSEN'!$E$38:$E$49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2143513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43515328"/>
        <c:crosses val="autoZero"/>
        <c:auto val="1"/>
        <c:lblAlgn val="ctr"/>
        <c:lblOffset val="100"/>
        <c:noMultiLvlLbl val="0"/>
      </c:catAx>
      <c:valAx>
        <c:axId val="21435153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43513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230213123937226"/>
          <c:y val="0.3775980278828685"/>
          <c:w val="0.13820387614052504"/>
          <c:h val="0.242454523769348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D90096A-944F-446E-A6AD-E32C0814D24F}" type="datetime1">
              <a:rPr lang="pt-BR" smtClean="0"/>
              <a:t>18/07/2022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7ABD897-4713-476D-AE20-0295932620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1369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9544A0D-EA56-44CE-9109-6085F9102635}" type="datetime1">
              <a:rPr lang="pt-BR" noProof="0" smtClean="0"/>
              <a:t>18/07/2022</a:t>
            </a:fld>
            <a:endParaRPr lang="pt-BR" noProof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FCC149C-479E-4175-B238-B83A279FCF50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7289732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1930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7375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0317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6339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504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37946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7515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54504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11315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1755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6824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16763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04643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33157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80700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56367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43186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39951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84575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39038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6873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856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64648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78635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25095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09405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5794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75240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46712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07314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03623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620335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4886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095647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324750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909865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597914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927813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990556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686021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713104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238932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434247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9246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068137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057657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55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96642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63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691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834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356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656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3606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90A0BE5-B5F9-4A2E-A1FB-E7CE3178CF78}" type="datetime1">
              <a:rPr lang="pt-BR" noProof="0" smtClean="0"/>
              <a:t>18/07/2022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439804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B4A2996-4177-4C84-B80D-D71A8B6FB638}" type="datetime1">
              <a:rPr lang="pt-BR" noProof="0" smtClean="0"/>
              <a:t>18/07/2022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63111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AFFE6A5-DAB3-466D-8CD6-425C7BB25F36}" type="datetime1">
              <a:rPr lang="pt-BR" noProof="0" smtClean="0"/>
              <a:t>18/07/2022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012511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4AC44A5-B189-4294-AD3B-45C2F3811313}" type="datetime1">
              <a:rPr lang="pt-BR" noProof="0" smtClean="0"/>
              <a:t>18/07/2022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78651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D48247D-8F55-4C67-8CEC-FB91C19077C6}" type="datetime1">
              <a:rPr lang="pt-BR" noProof="0" smtClean="0"/>
              <a:t>18/07/2022</a:t>
            </a:fld>
            <a:endParaRPr lang="en-US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en-US" noProof="0" smtClean="0"/>
              <a:t>‹nº›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20106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41009B9-3BFA-4B31-93BD-EEAAC7A39DBA}" type="datetime1">
              <a:rPr lang="pt-BR" noProof="0" smtClean="0"/>
              <a:t>18/07/2022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02924788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545EC97-02D3-4D28-9DF9-8EB0057ADB76}" type="datetime1">
              <a:rPr lang="pt-BR" noProof="0" smtClean="0"/>
              <a:t>18/07/2022</a:t>
            </a:fld>
            <a:endParaRPr lang="pt-BR" noProof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048365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3E5CBDD-144E-4B99-A727-A77DC1941B60}" type="datetime1">
              <a:rPr lang="pt-BR" noProof="0" smtClean="0"/>
              <a:t>18/07/2022</a:t>
            </a:fld>
            <a:endParaRPr lang="pt-BR" noProof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406035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E43751C-F402-4BAC-8E94-44673F7357CE}" type="datetime1">
              <a:rPr lang="pt-BR" noProof="0" smtClean="0"/>
              <a:t>18/07/2022</a:t>
            </a:fld>
            <a:endParaRPr lang="pt-BR" noProof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030425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4348B61-B754-4C3E-84BD-3EECCF51B78F}" type="datetime1">
              <a:rPr lang="pt-BR" noProof="0" smtClean="0"/>
              <a:t>18/07/2022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212884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75D2905-4C56-46A4-94B3-221175073042}" type="datetime1">
              <a:rPr lang="pt-BR" noProof="0" smtClean="0"/>
              <a:t>18/07/2022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6084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41009B9-3BFA-4B31-93BD-EEAAC7A39DBA}" type="datetime1">
              <a:rPr lang="pt-BR" noProof="0" smtClean="0"/>
              <a:t>18/07/2022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794470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emf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emf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emf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emf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0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emf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6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41029" t="16511" r="29864" b="66698"/>
          <a:stretch/>
        </p:blipFill>
        <p:spPr>
          <a:xfrm>
            <a:off x="-1" y="2934270"/>
            <a:ext cx="12192001" cy="149245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-10336" y="1594451"/>
            <a:ext cx="12175040" cy="2836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700"/>
              </a:lnSpc>
            </a:pPr>
            <a:r>
              <a:rPr lang="pt-BR" sz="9600" b="1" dirty="0" smtClean="0">
                <a:solidFill>
                  <a:schemeClr val="accent1">
                    <a:lumMod val="50000"/>
                  </a:schemeClr>
                </a:solidFill>
              </a:rPr>
              <a:t>AMAZONPREV    </a:t>
            </a:r>
            <a:endParaRPr lang="pt-BR" sz="9600" b="1" dirty="0">
              <a:solidFill>
                <a:schemeClr val="bg1"/>
              </a:solidFill>
            </a:endParaRPr>
          </a:p>
          <a:p>
            <a:pPr algn="ctr">
              <a:lnSpc>
                <a:spcPts val="10700"/>
              </a:lnSpc>
            </a:pPr>
            <a:r>
              <a:rPr lang="pt-BR" sz="9600" b="1" dirty="0" smtClean="0">
                <a:solidFill>
                  <a:schemeClr val="bg1"/>
                </a:solidFill>
              </a:rPr>
              <a:t>ABR-2022</a:t>
            </a:r>
            <a:endParaRPr lang="pt-BR" sz="7200" dirty="0" smtClean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-10336" y="4796710"/>
            <a:ext cx="122023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</a:rPr>
              <a:t>SISTEMA DE GESTÃO INTEGRADO</a:t>
            </a:r>
          </a:p>
          <a:p>
            <a:pPr algn="ctr"/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</a:rPr>
              <a:t>NBR ISO 9001: 2015</a:t>
            </a:r>
          </a:p>
          <a:p>
            <a:pPr algn="ctr"/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</a:rPr>
              <a:t>PRO GESTÃO</a:t>
            </a:r>
            <a:endParaRPr lang="pt-BR" sz="28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0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Foco no Cliente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Atendimento ao Cliente Através do e-mail “Fale Conosco”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581" y="1444733"/>
            <a:ext cx="10375314" cy="457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94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Foco no Cliente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Atendimento ao Cliente através do Telefone da Ouvidoria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850" y="1185830"/>
            <a:ext cx="9967824" cy="560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67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Foco no Cliente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Atendimento ao Cliente através do Telefone da Ouvidoria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3641" y="1586405"/>
            <a:ext cx="4061194" cy="45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0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Foco no Cliente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Registro “E- Sic / E- </a:t>
            </a:r>
            <a:r>
              <a:rPr lang="pt-BR" sz="2400" b="1" dirty="0" err="1" smtClean="0">
                <a:solidFill>
                  <a:srgbClr val="FFFF00"/>
                </a:solidFill>
              </a:rPr>
              <a:t>Ouv</a:t>
            </a:r>
            <a:r>
              <a:rPr lang="pt-BR" sz="2400" b="1" dirty="0" smtClean="0">
                <a:solidFill>
                  <a:srgbClr val="FFFF00"/>
                </a:solidFill>
              </a:rPr>
              <a:t>”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572" y="1703682"/>
            <a:ext cx="10790855" cy="345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52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Foco no Cliente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Atendimento das Reclamações de Clientes em até 5 dias úteis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657" y="1185830"/>
            <a:ext cx="9986113" cy="55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68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0" y="2634018"/>
            <a:ext cx="12192000" cy="1115644"/>
            <a:chOff x="-3239069" y="3178326"/>
            <a:chExt cx="12192000" cy="1115644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22829" y="2728155"/>
            <a:ext cx="8990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chemeClr val="bg1"/>
                </a:solidFill>
              </a:rPr>
              <a:t>AVALIAÇÃO DE DESEMPENHO</a:t>
            </a:r>
            <a:endParaRPr lang="pt-BR" sz="5400" b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639035" y="4053386"/>
            <a:ext cx="2065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ISO 9001 – Item X</a:t>
            </a:r>
          </a:p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Pro Gestão – Item Y</a:t>
            </a:r>
          </a:p>
        </p:txBody>
      </p:sp>
    </p:spTree>
    <p:extLst>
      <p:ext uri="{BB962C8B-B14F-4D97-AF65-F5344CB8AC3E}">
        <p14:creationId xmlns:p14="http://schemas.microsoft.com/office/powerpoint/2010/main" val="157509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Aposentadorias Concluídas Dentro do Prazo de 40 dias úteis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6709321"/>
              </p:ext>
            </p:extLst>
          </p:nvPr>
        </p:nvGraphicFramePr>
        <p:xfrm>
          <a:off x="1059956" y="4191976"/>
          <a:ext cx="9156986" cy="2579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955" y="1151016"/>
            <a:ext cx="9156986" cy="300558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27853" y="1827956"/>
            <a:ext cx="634039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20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2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2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137303" y="126228"/>
            <a:ext cx="8743086" cy="862313"/>
          </a:xfrm>
        </p:spPr>
        <p:txBody>
          <a:bodyPr>
            <a:no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+mn-lt"/>
              </a:rPr>
              <a:t>Avaliação de Desempenho</a:t>
            </a:r>
            <a:br>
              <a:rPr lang="pt-BR" sz="3600" b="1" dirty="0">
                <a:solidFill>
                  <a:schemeClr val="bg1"/>
                </a:solidFill>
                <a:latin typeface="+mn-lt"/>
              </a:rPr>
            </a:br>
            <a:r>
              <a:rPr lang="pt-BR" sz="2400" b="1" dirty="0">
                <a:solidFill>
                  <a:srgbClr val="FFFF00"/>
                </a:solidFill>
                <a:latin typeface="+mn-lt"/>
              </a:rPr>
              <a:t>Aposentadorias Concluídas Dentro do Prazo de 40 dias </a:t>
            </a:r>
            <a:r>
              <a:rPr lang="pt-BR" sz="2400" b="1" dirty="0" smtClean="0">
                <a:solidFill>
                  <a:srgbClr val="FFFF00"/>
                </a:solidFill>
                <a:latin typeface="+mn-lt"/>
              </a:rPr>
              <a:t>úteis</a:t>
            </a:r>
            <a:endParaRPr lang="pt-BR" b="1" dirty="0"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400" y="1449760"/>
            <a:ext cx="10622345" cy="466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58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Aposentadorias Concluídas Dentro do Prazo de 45 dias úteis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0042" y="1179478"/>
            <a:ext cx="7672899" cy="553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40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Aposentadorias Concluídas Dentro do Prazo de 45 dias úteis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834" y="1828701"/>
            <a:ext cx="6393170" cy="466693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1004" y="2215879"/>
            <a:ext cx="5580996" cy="401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95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99275" y="56538"/>
            <a:ext cx="4898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Elogio ao Atendimento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Abril de 2022</a:t>
            </a:r>
            <a:endParaRPr lang="pt-BR" sz="2400" dirty="0" smtClean="0">
              <a:solidFill>
                <a:srgbClr val="FFFF0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1675" y="2815640"/>
            <a:ext cx="10515600" cy="1325563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dirty="0" smtClean="0"/>
              <a:t>Não poderia ser diferente esse tratamento nota 1000! </a:t>
            </a:r>
            <a:r>
              <a:rPr lang="pt-BR" sz="1600" dirty="0" smtClean="0"/>
              <a:t>(Sra. Maria Machado – Pensionista)</a:t>
            </a:r>
            <a:endParaRPr lang="pt-BR" sz="1600" dirty="0"/>
          </a:p>
        </p:txBody>
      </p:sp>
      <p:sp>
        <p:nvSpPr>
          <p:cNvPr id="22" name="Título 1"/>
          <p:cNvSpPr txBox="1">
            <a:spLocks/>
          </p:cNvSpPr>
          <p:nvPr/>
        </p:nvSpPr>
        <p:spPr>
          <a:xfrm>
            <a:off x="451675" y="13245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dirty="0" smtClean="0"/>
              <a:t>Fui recebida desde o guarda na porta até o meu atendimento ao guichê! </a:t>
            </a:r>
            <a:r>
              <a:rPr lang="pt-BR" sz="1600" dirty="0" smtClean="0"/>
              <a:t>(Sra. Ana </a:t>
            </a:r>
            <a:r>
              <a:rPr lang="pt-BR" sz="1600" dirty="0" err="1" smtClean="0"/>
              <a:t>Angela</a:t>
            </a:r>
            <a:r>
              <a:rPr lang="pt-BR" sz="1600" dirty="0" smtClean="0"/>
              <a:t> - Pensionista)</a:t>
            </a:r>
            <a:endParaRPr lang="pt-BR" sz="1600" dirty="0"/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>
            <a:off x="451675" y="43066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dirty="0" smtClean="0"/>
              <a:t>Gostei muito do atendimento, supereficiente, não tenho palavras para agradecer! </a:t>
            </a:r>
            <a:r>
              <a:rPr lang="pt-BR" sz="1700" dirty="0" smtClean="0"/>
              <a:t>(Sra. Maria dos Santos </a:t>
            </a:r>
            <a:r>
              <a:rPr lang="pt-BR" sz="1700" smtClean="0"/>
              <a:t>– Aposentada)</a:t>
            </a:r>
            <a:endParaRPr lang="pt-BR" sz="1700" dirty="0"/>
          </a:p>
        </p:txBody>
      </p:sp>
    </p:spTree>
    <p:extLst>
      <p:ext uri="{BB962C8B-B14F-4D97-AF65-F5344CB8AC3E}">
        <p14:creationId xmlns:p14="http://schemas.microsoft.com/office/powerpoint/2010/main" val="17389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Pensões Concedidas Dentro do Prazo de 20 dias Úteis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1005" y="1195014"/>
            <a:ext cx="9301898" cy="2755631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8864" y="1579214"/>
            <a:ext cx="634039" cy="54259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1005" y="3950645"/>
            <a:ext cx="9301898" cy="27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06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Pensões Concedidas Dentro do Prazo de 20 dias Úteis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31" y="1468052"/>
            <a:ext cx="11808095" cy="484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8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Pensões Concedidas Dentro do Prazo de 20 dias Úteis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583" y="1768704"/>
            <a:ext cx="6343763" cy="3946667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2346" y="1768704"/>
            <a:ext cx="5609654" cy="394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05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Revisão de Benefícios Concluídos Dentro do Prazo de 60 dias úteis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1368" y="1174403"/>
            <a:ext cx="8562574" cy="246909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3807" y="1464543"/>
            <a:ext cx="640135" cy="774259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1368" y="3866230"/>
            <a:ext cx="8562574" cy="270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25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Revisão de Benefícios Concluídos Dentro do Prazo de 60 dias úteis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2768" y="1472781"/>
            <a:ext cx="640135" cy="774259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042" y="1336246"/>
            <a:ext cx="11284389" cy="484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3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Recadastramento de 95% da Massa de Segurados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89709" y="4551218"/>
            <a:ext cx="107238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1600"/>
              <a:t>Conforme o Planejamento Estratégico, através da ação A.2.1.8.B, estamos em tratativa para a realização do censo previdenciário dos ativos, inativos e pensionistas do Governo do Estado do Amazonas;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sz="160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1600"/>
              <a:t>O censo em 2022, cumprirá os requisitos do recadastramento da massa dos inativos e pensionistas.</a:t>
            </a:r>
            <a:endParaRPr lang="pt-BR" sz="16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709" y="1367443"/>
            <a:ext cx="10120237" cy="2755631"/>
          </a:xfrm>
          <a:prstGeom prst="rect">
            <a:avLst/>
          </a:prstGeom>
        </p:spPr>
      </p:pic>
      <p:sp>
        <p:nvSpPr>
          <p:cNvPr id="11" name="Seta para cima 10"/>
          <p:cNvSpPr/>
          <p:nvPr/>
        </p:nvSpPr>
        <p:spPr>
          <a:xfrm>
            <a:off x="10335495" y="1820478"/>
            <a:ext cx="205946" cy="403654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10205748" y="2251878"/>
            <a:ext cx="6713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95%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66384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000" b="1" dirty="0">
                <a:solidFill>
                  <a:srgbClr val="FFFF00"/>
                </a:solidFill>
              </a:rPr>
              <a:t>Atendimento das Notificações do TCE dentro do Prazo da Corte</a:t>
            </a:r>
            <a:endParaRPr lang="pt-BR" sz="1400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8799" y="1195014"/>
            <a:ext cx="7059780" cy="289410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2029" y="1834282"/>
            <a:ext cx="603556" cy="73158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7966" y="4402154"/>
            <a:ext cx="8894835" cy="234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1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000" b="1" dirty="0">
                <a:solidFill>
                  <a:srgbClr val="FFFF00"/>
                </a:solidFill>
              </a:rPr>
              <a:t>Atendimento das Notificações do TCE dentro do Prazo da Corte</a:t>
            </a:r>
            <a:endParaRPr lang="pt-BR" sz="1400" dirty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294" y="1462790"/>
            <a:ext cx="10414839" cy="450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61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200" b="1" dirty="0" smtClean="0">
                <a:solidFill>
                  <a:srgbClr val="FFFF00"/>
                </a:solidFill>
              </a:rPr>
              <a:t>Envio dos Processos de Benefícios ao TCE para Registro no Prazo da Corte</a:t>
            </a:r>
            <a:endParaRPr lang="pt-BR" sz="2200" dirty="0" smtClean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1319" y="1115644"/>
            <a:ext cx="7224386" cy="287147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896" y="4052170"/>
            <a:ext cx="5276588" cy="268419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8440" y="4052170"/>
            <a:ext cx="5842813" cy="268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80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Certidão de Tempo de Contribuição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2647" y="2042040"/>
            <a:ext cx="6486706" cy="277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1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0" y="2634018"/>
            <a:ext cx="12192000" cy="1115644"/>
            <a:chOff x="-3239069" y="3178326"/>
            <a:chExt cx="12192000" cy="1115644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86603" y="2728155"/>
            <a:ext cx="8827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chemeClr val="bg1"/>
                </a:solidFill>
              </a:rPr>
              <a:t>CONTEXTO ORGANIZACIONAL</a:t>
            </a:r>
            <a:endParaRPr lang="pt-BR" sz="5400" b="1" dirty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9639035" y="4053386"/>
            <a:ext cx="2065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ISO 9001 – Item X</a:t>
            </a:r>
          </a:p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Pro Gestão – Item Y</a:t>
            </a:r>
          </a:p>
        </p:txBody>
      </p:sp>
    </p:spTree>
    <p:extLst>
      <p:ext uri="{BB962C8B-B14F-4D97-AF65-F5344CB8AC3E}">
        <p14:creationId xmlns:p14="http://schemas.microsoft.com/office/powerpoint/2010/main" val="264698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en-US" sz="2200" b="1" dirty="0" err="1" smtClean="0">
                <a:solidFill>
                  <a:srgbClr val="FFFF00"/>
                </a:solidFill>
              </a:rPr>
              <a:t>Inclusões</a:t>
            </a:r>
            <a:r>
              <a:rPr lang="en-US" sz="2200" b="1" dirty="0" smtClean="0">
                <a:solidFill>
                  <a:srgbClr val="FFFF00"/>
                </a:solidFill>
              </a:rPr>
              <a:t> e </a:t>
            </a:r>
            <a:r>
              <a:rPr lang="en-US" sz="2200" b="1" dirty="0" err="1" smtClean="0">
                <a:solidFill>
                  <a:srgbClr val="FFFF00"/>
                </a:solidFill>
              </a:rPr>
              <a:t>Exclusões</a:t>
            </a:r>
            <a:r>
              <a:rPr lang="en-US" sz="2200" b="1" dirty="0" smtClean="0">
                <a:solidFill>
                  <a:srgbClr val="FFFF00"/>
                </a:solidFill>
              </a:rPr>
              <a:t>  de </a:t>
            </a:r>
            <a:r>
              <a:rPr lang="en-US" sz="2200" b="1" dirty="0" err="1" smtClean="0">
                <a:solidFill>
                  <a:srgbClr val="FFFF00"/>
                </a:solidFill>
              </a:rPr>
              <a:t>Dependentes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em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até</a:t>
            </a:r>
            <a:r>
              <a:rPr lang="en-US" sz="2200" b="1" dirty="0" smtClean="0">
                <a:solidFill>
                  <a:srgbClr val="FFFF00"/>
                </a:solidFill>
              </a:rPr>
              <a:t> 10 </a:t>
            </a:r>
            <a:r>
              <a:rPr lang="en-US" sz="2200" b="1" dirty="0" err="1" smtClean="0">
                <a:solidFill>
                  <a:srgbClr val="FFFF00"/>
                </a:solidFill>
              </a:rPr>
              <a:t>dias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úteis</a:t>
            </a:r>
            <a:endParaRPr lang="en-US" sz="2200" b="1" dirty="0">
              <a:solidFill>
                <a:srgbClr val="FFFF0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4852" y="1154693"/>
            <a:ext cx="6828112" cy="274180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3057" y="3935546"/>
            <a:ext cx="9011701" cy="284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5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en-US" sz="2200" b="1" dirty="0" smtClean="0">
                <a:solidFill>
                  <a:srgbClr val="FFFF00"/>
                </a:solidFill>
              </a:rPr>
              <a:t>Rest. Cont. Prev. </a:t>
            </a:r>
            <a:r>
              <a:rPr lang="en-US" sz="2200" b="1" dirty="0" err="1" smtClean="0">
                <a:solidFill>
                  <a:srgbClr val="FFFF00"/>
                </a:solidFill>
              </a:rPr>
              <a:t>em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até</a:t>
            </a:r>
            <a:r>
              <a:rPr lang="en-US" sz="2200" b="1" dirty="0" smtClean="0">
                <a:solidFill>
                  <a:srgbClr val="FFFF00"/>
                </a:solidFill>
              </a:rPr>
              <a:t> 35 </a:t>
            </a:r>
            <a:r>
              <a:rPr lang="en-US" sz="2200" b="1" dirty="0" err="1" smtClean="0">
                <a:solidFill>
                  <a:srgbClr val="FFFF00"/>
                </a:solidFill>
              </a:rPr>
              <a:t>dias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úteis</a:t>
            </a:r>
            <a:endParaRPr lang="en-US" sz="2200" b="1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7189" y="1141338"/>
            <a:ext cx="6328196" cy="2804403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6292" y="4044779"/>
            <a:ext cx="7489989" cy="271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8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en-US" sz="2200" b="1" dirty="0" err="1" smtClean="0">
                <a:solidFill>
                  <a:srgbClr val="FFFF00"/>
                </a:solidFill>
              </a:rPr>
              <a:t>Transferência</a:t>
            </a:r>
            <a:r>
              <a:rPr lang="en-US" sz="2200" b="1" dirty="0" smtClean="0">
                <a:solidFill>
                  <a:srgbClr val="FFFF00"/>
                </a:solidFill>
              </a:rPr>
              <a:t> de </a:t>
            </a:r>
            <a:r>
              <a:rPr lang="en-US" sz="2200" b="1" dirty="0" err="1" smtClean="0">
                <a:solidFill>
                  <a:srgbClr val="FFFF00"/>
                </a:solidFill>
              </a:rPr>
              <a:t>Conta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Corrente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em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até</a:t>
            </a:r>
            <a:r>
              <a:rPr lang="en-US" sz="2200" b="1" dirty="0" smtClean="0">
                <a:solidFill>
                  <a:srgbClr val="FFFF00"/>
                </a:solidFill>
              </a:rPr>
              <a:t> 12 </a:t>
            </a:r>
            <a:r>
              <a:rPr lang="en-US" sz="2200" b="1" dirty="0" err="1" smtClean="0">
                <a:solidFill>
                  <a:srgbClr val="FFFF00"/>
                </a:solidFill>
              </a:rPr>
              <a:t>dias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úteis</a:t>
            </a:r>
            <a:endParaRPr lang="en-US" sz="2200" b="1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3900" y="1222995"/>
            <a:ext cx="6309907" cy="276782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7877" y="4098170"/>
            <a:ext cx="7865476" cy="268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54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en-US" sz="2200" b="1" dirty="0" err="1" smtClean="0">
                <a:solidFill>
                  <a:srgbClr val="FFFF00"/>
                </a:solidFill>
              </a:rPr>
              <a:t>Declaração</a:t>
            </a:r>
            <a:r>
              <a:rPr lang="en-US" sz="2200" b="1" dirty="0" smtClean="0">
                <a:solidFill>
                  <a:srgbClr val="FFFF00"/>
                </a:solidFill>
              </a:rPr>
              <a:t> de Tempo </a:t>
            </a:r>
            <a:r>
              <a:rPr lang="en-US" sz="2200" b="1" dirty="0" err="1" smtClean="0">
                <a:solidFill>
                  <a:srgbClr val="FFFF00"/>
                </a:solidFill>
              </a:rPr>
              <a:t>Averbado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em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até</a:t>
            </a:r>
            <a:r>
              <a:rPr lang="en-US" sz="2200" b="1" dirty="0" smtClean="0">
                <a:solidFill>
                  <a:srgbClr val="FFFF00"/>
                </a:solidFill>
              </a:rPr>
              <a:t> 35 </a:t>
            </a:r>
            <a:r>
              <a:rPr lang="en-US" sz="2200" b="1" dirty="0" err="1" smtClean="0">
                <a:solidFill>
                  <a:srgbClr val="FFFF00"/>
                </a:solidFill>
              </a:rPr>
              <a:t>dias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úteis</a:t>
            </a:r>
            <a:endParaRPr lang="en-US" sz="2200" b="1" dirty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429" y="1195014"/>
            <a:ext cx="5858764" cy="274343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5351" y="4017822"/>
            <a:ext cx="7578920" cy="279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36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en-US" sz="2200" b="1" dirty="0" err="1" smtClean="0">
                <a:solidFill>
                  <a:srgbClr val="FFFF00"/>
                </a:solidFill>
              </a:rPr>
              <a:t>Processos</a:t>
            </a:r>
            <a:r>
              <a:rPr lang="en-US" sz="2200" b="1" dirty="0" smtClean="0">
                <a:solidFill>
                  <a:srgbClr val="FFFF00"/>
                </a:solidFill>
              </a:rPr>
              <a:t> de </a:t>
            </a:r>
            <a:r>
              <a:rPr lang="en-US" sz="2200" b="1" dirty="0" err="1" smtClean="0">
                <a:solidFill>
                  <a:srgbClr val="FFFF00"/>
                </a:solidFill>
              </a:rPr>
              <a:t>Aquisição</a:t>
            </a:r>
            <a:endParaRPr lang="en-US" sz="2200" b="1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642" y="1642717"/>
            <a:ext cx="7876715" cy="357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80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en-US" sz="2200" b="1" dirty="0" err="1" smtClean="0">
                <a:solidFill>
                  <a:srgbClr val="FFFF00"/>
                </a:solidFill>
              </a:rPr>
              <a:t>Processos</a:t>
            </a:r>
            <a:r>
              <a:rPr lang="en-US" sz="2200" b="1" dirty="0" smtClean="0">
                <a:solidFill>
                  <a:srgbClr val="FFFF00"/>
                </a:solidFill>
              </a:rPr>
              <a:t> de </a:t>
            </a:r>
            <a:r>
              <a:rPr lang="en-US" sz="2200" b="1" dirty="0" err="1" smtClean="0">
                <a:solidFill>
                  <a:srgbClr val="FFFF00"/>
                </a:solidFill>
              </a:rPr>
              <a:t>Aquisição</a:t>
            </a:r>
            <a:endParaRPr lang="en-US" sz="2200" b="1" dirty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555" y="1195014"/>
            <a:ext cx="10782889" cy="549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99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en-US" sz="2200" b="1" dirty="0" err="1" smtClean="0">
                <a:solidFill>
                  <a:srgbClr val="FFFF00"/>
                </a:solidFill>
              </a:rPr>
              <a:t>Inclusões</a:t>
            </a:r>
            <a:r>
              <a:rPr lang="en-US" sz="2200" b="1" dirty="0" smtClean="0">
                <a:solidFill>
                  <a:srgbClr val="FFFF00"/>
                </a:solidFill>
              </a:rPr>
              <a:t> e </a:t>
            </a:r>
            <a:r>
              <a:rPr lang="en-US" sz="2200" b="1" dirty="0" err="1" smtClean="0">
                <a:solidFill>
                  <a:srgbClr val="FFFF00"/>
                </a:solidFill>
              </a:rPr>
              <a:t>Exclusões</a:t>
            </a:r>
            <a:r>
              <a:rPr lang="en-US" sz="2200" b="1" dirty="0" smtClean="0">
                <a:solidFill>
                  <a:srgbClr val="FFFF00"/>
                </a:solidFill>
              </a:rPr>
              <a:t>  de </a:t>
            </a:r>
            <a:r>
              <a:rPr lang="en-US" sz="2200" b="1" dirty="0" err="1" smtClean="0">
                <a:solidFill>
                  <a:srgbClr val="FFFF00"/>
                </a:solidFill>
              </a:rPr>
              <a:t>Benefícios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na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Folha</a:t>
            </a:r>
            <a:r>
              <a:rPr lang="en-US" sz="2200" b="1" dirty="0" smtClean="0">
                <a:solidFill>
                  <a:srgbClr val="FFFF00"/>
                </a:solidFill>
              </a:rPr>
              <a:t> de </a:t>
            </a:r>
            <a:r>
              <a:rPr lang="en-US" sz="2200" b="1" dirty="0" err="1" smtClean="0">
                <a:solidFill>
                  <a:srgbClr val="FFFF00"/>
                </a:solidFill>
              </a:rPr>
              <a:t>Pagamento</a:t>
            </a:r>
            <a:endParaRPr lang="en-US" sz="2200" b="1" dirty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603" y="1195014"/>
            <a:ext cx="8279086" cy="257973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730" y="3774750"/>
            <a:ext cx="9778832" cy="26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9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Inclusão de Novas Pensões na Folha de Pagamento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759" y="1172116"/>
            <a:ext cx="11705335" cy="257339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759" y="3904735"/>
            <a:ext cx="11705335" cy="295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1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Compensação Previdenciária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8523" y="1393630"/>
            <a:ext cx="9525526" cy="454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5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Demandas da GETEC atendidas no prazo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28947"/>
            <a:ext cx="12192000" cy="26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28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ta para a Direita 17"/>
          <p:cNvSpPr/>
          <p:nvPr/>
        </p:nvSpPr>
        <p:spPr>
          <a:xfrm>
            <a:off x="297985" y="1583142"/>
            <a:ext cx="11765347" cy="4954136"/>
          </a:xfrm>
          <a:prstGeom prst="rightArrow">
            <a:avLst>
              <a:gd name="adj1" fmla="val 50000"/>
              <a:gd name="adj2" fmla="val 3622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99275" y="56538"/>
            <a:ext cx="4898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Contexto Organizacional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Abril de 2022</a:t>
            </a:r>
            <a:endParaRPr lang="pt-BR" sz="2400" dirty="0" smtClean="0">
              <a:solidFill>
                <a:srgbClr val="FFFF00"/>
              </a:solidFill>
            </a:endParaRPr>
          </a:p>
        </p:txBody>
      </p:sp>
      <p:sp>
        <p:nvSpPr>
          <p:cNvPr id="12" name="Retângulo Arredondado 11"/>
          <p:cNvSpPr/>
          <p:nvPr/>
        </p:nvSpPr>
        <p:spPr>
          <a:xfrm>
            <a:off x="297985" y="2547810"/>
            <a:ext cx="2949378" cy="1153824"/>
          </a:xfrm>
          <a:prstGeom prst="roundRect">
            <a:avLst/>
          </a:prstGeom>
          <a:solidFill>
            <a:srgbClr val="0000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Exoneração da Diretora Presidente</a:t>
            </a:r>
            <a:endParaRPr lang="pt-BR" sz="2400" b="1" dirty="0"/>
          </a:p>
        </p:txBody>
      </p:sp>
      <p:sp>
        <p:nvSpPr>
          <p:cNvPr id="15" name="Retângulo Arredondado 14"/>
          <p:cNvSpPr/>
          <p:nvPr/>
        </p:nvSpPr>
        <p:spPr>
          <a:xfrm>
            <a:off x="3539710" y="2778097"/>
            <a:ext cx="3304710" cy="1088009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</a:rPr>
              <a:t>Mudanças nos procedimentos da Diretora Presidente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17" name="Retângulo Arredondado 16"/>
          <p:cNvSpPr/>
          <p:nvPr/>
        </p:nvSpPr>
        <p:spPr>
          <a:xfrm>
            <a:off x="7202670" y="2989245"/>
            <a:ext cx="3342268" cy="1719618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>
                <a:solidFill>
                  <a:schemeClr val="bg1"/>
                </a:solidFill>
              </a:rPr>
              <a:t>Redução da produtividade nos trabalhos executados no âmbito da Amazonprev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846160" y="1992573"/>
            <a:ext cx="838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CAUSA</a:t>
            </a:r>
            <a:endParaRPr lang="pt-BR" b="1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4772623" y="1913610"/>
            <a:ext cx="838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EFEITO</a:t>
            </a:r>
            <a:endParaRPr lang="pt-BR" b="1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8010843" y="1845185"/>
            <a:ext cx="172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CONSEQUÊNCIA</a:t>
            </a:r>
            <a:endParaRPr lang="pt-BR" b="1" dirty="0"/>
          </a:p>
        </p:txBody>
      </p:sp>
      <p:sp>
        <p:nvSpPr>
          <p:cNvPr id="13" name="Retângulo Arredondado 11"/>
          <p:cNvSpPr/>
          <p:nvPr/>
        </p:nvSpPr>
        <p:spPr>
          <a:xfrm>
            <a:off x="297985" y="3819572"/>
            <a:ext cx="2949378" cy="1778585"/>
          </a:xfrm>
          <a:prstGeom prst="roundRect">
            <a:avLst/>
          </a:prstGeom>
          <a:solidFill>
            <a:srgbClr val="0000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Números de feriados e pontos facultativos no mês conta 4 (quatro) dias úteis.</a:t>
            </a:r>
            <a:endParaRPr lang="pt-BR" sz="2400" b="1" dirty="0"/>
          </a:p>
        </p:txBody>
      </p:sp>
      <p:sp>
        <p:nvSpPr>
          <p:cNvPr id="16" name="Retângulo Arredondado 14"/>
          <p:cNvSpPr/>
          <p:nvPr/>
        </p:nvSpPr>
        <p:spPr>
          <a:xfrm>
            <a:off x="3605613" y="4164859"/>
            <a:ext cx="3304710" cy="1088009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Suspensão das atividades</a:t>
            </a:r>
            <a:endParaRPr lang="pt-B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66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Chamadas Solucionadas Help </a:t>
            </a:r>
            <a:r>
              <a:rPr lang="pt-BR" sz="2400" b="1" dirty="0" err="1" smtClean="0">
                <a:solidFill>
                  <a:srgbClr val="FFFF00"/>
                </a:solidFill>
              </a:rPr>
              <a:t>Desck</a:t>
            </a:r>
            <a:r>
              <a:rPr lang="pt-BR" sz="2400" b="1" dirty="0" smtClean="0">
                <a:solidFill>
                  <a:srgbClr val="FFFF00"/>
                </a:solidFill>
              </a:rPr>
              <a:t> T.I.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043" y="2474406"/>
            <a:ext cx="4999913" cy="27824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0384" y="2474406"/>
            <a:ext cx="6019682" cy="27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90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err="1" smtClean="0">
                <a:solidFill>
                  <a:srgbClr val="FFFF00"/>
                </a:solidFill>
              </a:rPr>
              <a:t>Gejur</a:t>
            </a:r>
            <a:r>
              <a:rPr lang="pt-BR" sz="2400" b="1" dirty="0" smtClean="0">
                <a:solidFill>
                  <a:srgbClr val="FFFF00"/>
                </a:solidFill>
              </a:rPr>
              <a:t> Contencioso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7820" y="1785985"/>
            <a:ext cx="7096359" cy="32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70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GEJUR – Produtividade Prev. Adm.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204" y="1480015"/>
            <a:ext cx="10819970" cy="529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46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GEJUR – Produtividade Contencioso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03" y="1174403"/>
            <a:ext cx="12192000" cy="589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28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err="1" smtClean="0">
                <a:solidFill>
                  <a:srgbClr val="FFFF00"/>
                </a:solidFill>
              </a:rPr>
              <a:t>Gejur</a:t>
            </a:r>
            <a:r>
              <a:rPr lang="pt-BR" sz="2400" b="1" dirty="0" smtClean="0">
                <a:solidFill>
                  <a:srgbClr val="FFFF00"/>
                </a:solidFill>
              </a:rPr>
              <a:t> Contencioso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273" y="2596240"/>
            <a:ext cx="7401058" cy="64133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273" y="1332429"/>
            <a:ext cx="7401058" cy="12432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274" y="3237573"/>
            <a:ext cx="7401057" cy="1845067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274" y="5064106"/>
            <a:ext cx="7401057" cy="179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58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err="1" smtClean="0">
                <a:solidFill>
                  <a:srgbClr val="FFFF00"/>
                </a:solidFill>
              </a:rPr>
              <a:t>Gejur</a:t>
            </a:r>
            <a:r>
              <a:rPr lang="pt-BR" sz="2400" b="1" dirty="0" smtClean="0">
                <a:solidFill>
                  <a:srgbClr val="FFFF00"/>
                </a:solidFill>
              </a:rPr>
              <a:t> Contencioso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9661" y="1274384"/>
            <a:ext cx="4590686" cy="280440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6528" y="2535153"/>
            <a:ext cx="4590686" cy="2804403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9661" y="4078787"/>
            <a:ext cx="4590686" cy="269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0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Produtividade GADIR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750" y="1430588"/>
            <a:ext cx="12084770" cy="529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86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Foco no Cliente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Laudo CONTRIN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321" y="1700531"/>
            <a:ext cx="6601746" cy="423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1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0" y="2634018"/>
            <a:ext cx="12192000" cy="1115644"/>
            <a:chOff x="-3239069" y="3178326"/>
            <a:chExt cx="12192000" cy="1115644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18363" y="2728155"/>
            <a:ext cx="8895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chemeClr val="bg1"/>
                </a:solidFill>
              </a:rPr>
              <a:t>RECURSOS HUMANOS</a:t>
            </a:r>
            <a:endParaRPr lang="pt-BR" sz="5400" b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639035" y="4053386"/>
            <a:ext cx="2065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ISO 9001 – Item X</a:t>
            </a:r>
          </a:p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Pro Gestão – Item Y</a:t>
            </a:r>
          </a:p>
        </p:txBody>
      </p:sp>
    </p:spTree>
    <p:extLst>
      <p:ext uri="{BB962C8B-B14F-4D97-AF65-F5344CB8AC3E}">
        <p14:creationId xmlns:p14="http://schemas.microsoft.com/office/powerpoint/2010/main" val="252600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Recursos Humanos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Qtde. de Colaboradores, Estagiários e Terceirizados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7431" y="1868288"/>
            <a:ext cx="5377138" cy="312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5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85627" y="70186"/>
            <a:ext cx="8899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Contexto Organizacional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Legislação Aplicável à Amazonprev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469" y="1279143"/>
            <a:ext cx="11402964" cy="543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10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Recursos Humanos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Absenteísmo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0852" y="1868288"/>
            <a:ext cx="5450296" cy="312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3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0" y="2634018"/>
            <a:ext cx="12192000" cy="1115644"/>
            <a:chOff x="-3239069" y="3178326"/>
            <a:chExt cx="12192000" cy="1115644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3773" y="2703441"/>
            <a:ext cx="8950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chemeClr val="bg1"/>
                </a:solidFill>
              </a:rPr>
              <a:t>AVALIAÇÃO DOS FORNECEDORES</a:t>
            </a:r>
            <a:endParaRPr lang="pt-BR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01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2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2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AVALIAÇÃO DOS FORNECEDORES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04" y="1230760"/>
            <a:ext cx="11687670" cy="554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3674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2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2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AVALIAÇÃO DOS FORNECEDORES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5563"/>
            <a:ext cx="12173702" cy="513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4394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2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2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AVALIAÇÃO DOS FORNECEDORES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9879"/>
            <a:ext cx="12192000" cy="499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4198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0" y="2634018"/>
            <a:ext cx="12192000" cy="1115644"/>
            <a:chOff x="-3239069" y="3178326"/>
            <a:chExt cx="12192000" cy="1115644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3773" y="2703441"/>
            <a:ext cx="8950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chemeClr val="bg1"/>
                </a:solidFill>
              </a:rPr>
              <a:t>PAGAMENTO DE CONTAS</a:t>
            </a:r>
            <a:endParaRPr lang="pt-BR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87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2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2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PAGAMENTO DE CONTAS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b="1" dirty="0" smtClean="0">
                <a:solidFill>
                  <a:srgbClr val="FFFF00"/>
                </a:solidFill>
                <a:latin typeface="+mn-lt"/>
              </a:rPr>
              <a:t>Consumo de Água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314" y="1801227"/>
            <a:ext cx="9181372" cy="32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3899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2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2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PAGAMENTO DE CONTAS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b="1" dirty="0" smtClean="0">
                <a:solidFill>
                  <a:srgbClr val="FFFF00"/>
                </a:solidFill>
                <a:latin typeface="+mn-lt"/>
              </a:rPr>
              <a:t>Consumo de Energia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459" y="1801227"/>
            <a:ext cx="9163082" cy="32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2600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2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2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PAGAMENTO DE CONTAS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b="1" dirty="0" smtClean="0">
                <a:solidFill>
                  <a:srgbClr val="FFFF00"/>
                </a:solidFill>
                <a:latin typeface="+mn-lt"/>
              </a:rPr>
              <a:t>Consumo de Telefonia Móvel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362" y="1801227"/>
            <a:ext cx="9175275" cy="32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15449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2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2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PAGAMENTO DE CONTAS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b="1" dirty="0" smtClean="0">
                <a:solidFill>
                  <a:srgbClr val="FFFF00"/>
                </a:solidFill>
                <a:latin typeface="+mn-lt"/>
              </a:rPr>
              <a:t>Consumo de Telefonia Fixa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459" y="1804275"/>
            <a:ext cx="9163082" cy="324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82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85627" y="70186"/>
            <a:ext cx="8899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Contexto Organizacional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Legislação Aplicável à Amazonprev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522" y="1115644"/>
            <a:ext cx="9809314" cy="2749534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522" y="3563379"/>
            <a:ext cx="9809314" cy="28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98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2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2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PAGAMENTO DE CONTAS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b="1" dirty="0" smtClean="0">
                <a:solidFill>
                  <a:srgbClr val="FFFF00"/>
                </a:solidFill>
                <a:latin typeface="+mn-lt"/>
              </a:rPr>
              <a:t>Consumo de Correios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555" y="1795130"/>
            <a:ext cx="9150889" cy="326773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0555" y="5285301"/>
            <a:ext cx="4344786" cy="6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03359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2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2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PAGAMENTO DE CONTAS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b="1" dirty="0" smtClean="0">
                <a:solidFill>
                  <a:srgbClr val="FFFF00"/>
                </a:solidFill>
                <a:latin typeface="+mn-lt"/>
              </a:rPr>
              <a:t>Consumo de Táxi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654" y="1901819"/>
            <a:ext cx="6864691" cy="305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8156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2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2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PAGAMENTO DE CONTAS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b="1" dirty="0" smtClean="0">
                <a:solidFill>
                  <a:srgbClr val="FFFF00"/>
                </a:solidFill>
                <a:latin typeface="+mn-lt"/>
              </a:rPr>
              <a:t>Consumo de Imprensa Oficial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362" y="1804275"/>
            <a:ext cx="9175275" cy="324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58887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41029" t="16511" r="29864" b="66698"/>
          <a:stretch/>
        </p:blipFill>
        <p:spPr>
          <a:xfrm>
            <a:off x="-1" y="2934270"/>
            <a:ext cx="12192001" cy="149245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-10336" y="1594451"/>
            <a:ext cx="12175040" cy="2836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700"/>
              </a:lnSpc>
            </a:pPr>
            <a:r>
              <a:rPr lang="pt-BR" sz="9600" b="1" dirty="0" smtClean="0">
                <a:solidFill>
                  <a:schemeClr val="accent1">
                    <a:lumMod val="50000"/>
                  </a:schemeClr>
                </a:solidFill>
              </a:rPr>
              <a:t>AMAZONPREV    </a:t>
            </a:r>
            <a:endParaRPr lang="pt-BR" sz="9600" b="1" dirty="0">
              <a:solidFill>
                <a:schemeClr val="bg1"/>
              </a:solidFill>
            </a:endParaRPr>
          </a:p>
          <a:p>
            <a:pPr algn="ctr">
              <a:lnSpc>
                <a:spcPts val="10700"/>
              </a:lnSpc>
            </a:pPr>
            <a:r>
              <a:rPr lang="pt-BR" sz="9600" b="1" smtClean="0">
                <a:solidFill>
                  <a:schemeClr val="bg1"/>
                </a:solidFill>
              </a:rPr>
              <a:t>ABR-2022</a:t>
            </a:r>
            <a:endParaRPr lang="pt-BR" sz="7200" dirty="0" smtClean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-10336" y="4796710"/>
            <a:ext cx="122023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</a:rPr>
              <a:t>SISTEMA DE GESTÃO INTEGRADO</a:t>
            </a:r>
          </a:p>
          <a:p>
            <a:pPr algn="ctr"/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</a:rPr>
              <a:t>NBR ISO 9001: 2015</a:t>
            </a:r>
          </a:p>
          <a:p>
            <a:pPr algn="ctr"/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</a:rPr>
              <a:t>PRO GESTÃO</a:t>
            </a:r>
            <a:endParaRPr lang="pt-BR" sz="28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89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0" y="2634018"/>
            <a:ext cx="12192000" cy="1115644"/>
            <a:chOff x="-3239069" y="3178326"/>
            <a:chExt cx="12192000" cy="1115644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3773" y="2728155"/>
            <a:ext cx="8950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chemeClr val="bg1"/>
                </a:solidFill>
              </a:rPr>
              <a:t>FOCO NO CLIENTE</a:t>
            </a:r>
            <a:endParaRPr lang="pt-BR" sz="5400" b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639035" y="4053386"/>
            <a:ext cx="2065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ISO 9001 – Item X</a:t>
            </a:r>
          </a:p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Pro Gestão – Item Y</a:t>
            </a:r>
          </a:p>
        </p:txBody>
      </p:sp>
    </p:spTree>
    <p:extLst>
      <p:ext uri="{BB962C8B-B14F-4D97-AF65-F5344CB8AC3E}">
        <p14:creationId xmlns:p14="http://schemas.microsoft.com/office/powerpoint/2010/main" val="35612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Foco no Cliente</a:t>
            </a:r>
          </a:p>
          <a:p>
            <a:r>
              <a:rPr lang="pt-BR" sz="2000" b="1" dirty="0" smtClean="0">
                <a:solidFill>
                  <a:srgbClr val="FFFF00"/>
                </a:solidFill>
              </a:rPr>
              <a:t>Satisfação dos Clientes em Relação ao Atendimento da AMAZONPREV</a:t>
            </a:r>
            <a:endParaRPr lang="pt-BR" sz="1400" dirty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476" y="1251733"/>
            <a:ext cx="11430991" cy="5395428"/>
          </a:xfrm>
          <a:prstGeom prst="rect">
            <a:avLst/>
          </a:prstGeom>
        </p:spPr>
      </p:pic>
      <p:sp>
        <p:nvSpPr>
          <p:cNvPr id="10" name="Seta para cima 9"/>
          <p:cNvSpPr/>
          <p:nvPr/>
        </p:nvSpPr>
        <p:spPr>
          <a:xfrm>
            <a:off x="11311066" y="1588028"/>
            <a:ext cx="293914" cy="405511"/>
          </a:xfrm>
          <a:prstGeom prst="up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11283447" y="1993539"/>
            <a:ext cx="43152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b="1" dirty="0" smtClean="0"/>
              <a:t>90%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217908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Foco no Cliente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Atendimento ao Cliente Através do e-mail “Fale Conosco”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936" y="1185830"/>
            <a:ext cx="10034886" cy="541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38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99C30C-D4EF-40A1-90A6-0C8077024112}">
  <ds:schemaRefs>
    <ds:schemaRef ds:uri="http://purl.org/dc/terms/"/>
    <ds:schemaRef ds:uri="71af3243-3dd4-4a8d-8c0d-dd76da1f02a5"/>
    <ds:schemaRef ds:uri="http://www.w3.org/XML/1998/namespace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ABA78EF8-E824-4C87-A4FF-3288A5E914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1E252AE-1687-4F4A-AAAD-EE8304DE90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760</Words>
  <Application>Microsoft Office PowerPoint</Application>
  <PresentationFormat>Widescreen</PresentationFormat>
  <Paragraphs>193</Paragraphs>
  <Slides>63</Slides>
  <Notes>52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63</vt:i4>
      </vt:variant>
    </vt:vector>
  </HeadingPairs>
  <TitlesOfParts>
    <vt:vector size="68" baseType="lpstr">
      <vt:lpstr>Arial</vt:lpstr>
      <vt:lpstr>Calibri</vt:lpstr>
      <vt:lpstr>Calibri Light</vt:lpstr>
      <vt:lpstr>Wingdings</vt:lpstr>
      <vt:lpstr>Tema do Office</vt:lpstr>
      <vt:lpstr>Apresentação do PowerPoint</vt:lpstr>
      <vt:lpstr>Não poderia ser diferente esse tratamento nota 1000! (Sra. Maria Machado – Pensionista)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Avaliação de Desempenho Aposentadorias Concluídas Dentro do Prazo de 40 dias úteis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AVALIAÇÃO DOS FORNECEDORES</vt:lpstr>
      <vt:lpstr>AVALIAÇÃO DOS FORNECEDORES</vt:lpstr>
      <vt:lpstr>AVALIAÇÃO DOS FORNECEDORES</vt:lpstr>
      <vt:lpstr>Apresentação do PowerPoint</vt:lpstr>
      <vt:lpstr>PAGAMENTO DE CONTAS Consumo de Água</vt:lpstr>
      <vt:lpstr>PAGAMENTO DE CONTAS Consumo de Energia</vt:lpstr>
      <vt:lpstr>PAGAMENTO DE CONTAS Consumo de Telefonia Móvel</vt:lpstr>
      <vt:lpstr>PAGAMENTO DE CONTAS Consumo de Telefonia Fixa</vt:lpstr>
      <vt:lpstr>PAGAMENTO DE CONTAS Consumo de Correios</vt:lpstr>
      <vt:lpstr>PAGAMENTO DE CONTAS Consumo de Táxi</vt:lpstr>
      <vt:lpstr>PAGAMENTO DE CONTAS Consumo de Imprensa Oficial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2021-08-16T19:49:09Z</dcterms:created>
  <dcterms:modified xsi:type="dcterms:W3CDTF">2022-07-18T17:45:31Z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