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69"/>
  </p:notesMasterIdLst>
  <p:handoutMasterIdLst>
    <p:handoutMasterId r:id="rId70"/>
  </p:handoutMasterIdLst>
  <p:sldIdLst>
    <p:sldId id="264" r:id="rId5"/>
    <p:sldId id="427" r:id="rId6"/>
    <p:sldId id="284" r:id="rId7"/>
    <p:sldId id="428" r:id="rId8"/>
    <p:sldId id="399" r:id="rId9"/>
    <p:sldId id="400" r:id="rId10"/>
    <p:sldId id="365" r:id="rId11"/>
    <p:sldId id="429" r:id="rId12"/>
    <p:sldId id="434" r:id="rId13"/>
    <p:sldId id="430" r:id="rId14"/>
    <p:sldId id="369" r:id="rId15"/>
    <p:sldId id="431" r:id="rId16"/>
    <p:sldId id="371" r:id="rId17"/>
    <p:sldId id="432" r:id="rId18"/>
    <p:sldId id="433" r:id="rId19"/>
    <p:sldId id="289" r:id="rId20"/>
    <p:sldId id="402" r:id="rId21"/>
    <p:sldId id="401" r:id="rId22"/>
    <p:sldId id="323" r:id="rId23"/>
    <p:sldId id="324" r:id="rId24"/>
    <p:sldId id="413" r:id="rId25"/>
    <p:sldId id="412" r:id="rId26"/>
    <p:sldId id="416" r:id="rId27"/>
    <p:sldId id="415" r:id="rId28"/>
    <p:sldId id="414" r:id="rId29"/>
    <p:sldId id="298" r:id="rId30"/>
    <p:sldId id="300" r:id="rId31"/>
    <p:sldId id="417" r:id="rId32"/>
    <p:sldId id="380" r:id="rId33"/>
    <p:sldId id="355" r:id="rId34"/>
    <p:sldId id="374" r:id="rId35"/>
    <p:sldId id="375" r:id="rId36"/>
    <p:sldId id="376" r:id="rId37"/>
    <p:sldId id="377" r:id="rId38"/>
    <p:sldId id="378" r:id="rId39"/>
    <p:sldId id="379" r:id="rId40"/>
    <p:sldId id="301" r:id="rId41"/>
    <p:sldId id="302" r:id="rId42"/>
    <p:sldId id="303" r:id="rId43"/>
    <p:sldId id="357" r:id="rId44"/>
    <p:sldId id="358" r:id="rId45"/>
    <p:sldId id="361" r:id="rId46"/>
    <p:sldId id="381" r:id="rId47"/>
    <p:sldId id="382" r:id="rId48"/>
    <p:sldId id="362" r:id="rId49"/>
    <p:sldId id="363" r:id="rId50"/>
    <p:sldId id="360" r:id="rId51"/>
    <p:sldId id="356" r:id="rId52"/>
    <p:sldId id="330" r:id="rId53"/>
    <p:sldId id="331" r:id="rId54"/>
    <p:sldId id="332" r:id="rId55"/>
    <p:sldId id="339" r:id="rId56"/>
    <p:sldId id="340" r:id="rId57"/>
    <p:sldId id="341" r:id="rId58"/>
    <p:sldId id="342" r:id="rId59"/>
    <p:sldId id="343" r:id="rId60"/>
    <p:sldId id="407" r:id="rId61"/>
    <p:sldId id="408" r:id="rId62"/>
    <p:sldId id="409" r:id="rId63"/>
    <p:sldId id="410" r:id="rId64"/>
    <p:sldId id="411" r:id="rId65"/>
    <p:sldId id="349" r:id="rId66"/>
    <p:sldId id="350" r:id="rId67"/>
    <p:sldId id="351" r:id="rId68"/>
  </p:sldIdLst>
  <p:sldSz cx="12192000" cy="6858000"/>
  <p:notesSz cx="6858000" cy="9926638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GETEC\4.11%20Alina\1.%20CONSUMO%20B&#193;SICO%202022\2022\CONSUMO%20DE%20CONTA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972954489044124E-2"/>
          <c:y val="0.17171296296296296"/>
          <c:w val="0.95043605663379283"/>
          <c:h val="0.65242308253135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'[INDICADORES SGQ _2022.xlsx]LEGISLAÇÃO'!$C$11</c:f>
              <c:strCache>
                <c:ptCount val="1"/>
                <c:pt idx="0">
                  <c:v>QUANT. PUBLICAÇÕES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_2022.xlsx]LEGISLAÇÃO'!$B$12:$B$23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_2022.xlsx]LEGISLAÇÃO'!$C$12:$C$23</c:f>
              <c:numCache>
                <c:formatCode>General</c:formatCode>
                <c:ptCount val="12"/>
                <c:pt idx="0">
                  <c:v>16</c:v>
                </c:pt>
                <c:pt idx="1">
                  <c:v>15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-91532752"/>
        <c:axId val="-91531664"/>
      </c:barChart>
      <c:catAx>
        <c:axId val="-9153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1531664"/>
        <c:crosses val="autoZero"/>
        <c:auto val="1"/>
        <c:lblAlgn val="ctr"/>
        <c:lblOffset val="100"/>
        <c:noMultiLvlLbl val="0"/>
      </c:catAx>
      <c:valAx>
        <c:axId val="-91531664"/>
        <c:scaling>
          <c:orientation val="minMax"/>
          <c:max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-9153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50087260034906E-2"/>
          <c:y val="0.25698132728344647"/>
          <c:w val="0.96928446771378707"/>
          <c:h val="0.6149843248760571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'[INDICADORES SGQ _2022.xlsx]RECLAMAÇÃO'!$D$4</c:f>
              <c:strCache>
                <c:ptCount val="1"/>
                <c:pt idx="0">
                  <c:v>META ALCANÇADA NO MÊS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_2022.xlsx]RECLAMAÇÃO'!$B$5:$B$16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_2022.xlsx]RECLAMAÇÃO'!$D$5:$D$16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27"/>
        <c:axId val="-142760800"/>
        <c:axId val="-142758624"/>
      </c:barChart>
      <c:lineChart>
        <c:grouping val="standard"/>
        <c:varyColors val="0"/>
        <c:ser>
          <c:idx val="0"/>
          <c:order val="0"/>
          <c:tx>
            <c:strRef>
              <c:f>'[INDICADORES SGQ _2022.xlsx]RECLAMAÇÃO'!$C$4</c:f>
              <c:strCache>
                <c:ptCount val="1"/>
                <c:pt idx="0">
                  <c:v>META MENSAL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'[INDICADORES SGQ _2022.xlsx]RECLAMAÇÃO'!$B$5:$B$16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_2022.xlsx]RECLAMAÇÃO'!$C$5:$C$16</c:f>
              <c:numCache>
                <c:formatCode>0%</c:formatCode>
                <c:ptCount val="12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42760800"/>
        <c:axId val="-142758624"/>
      </c:lineChart>
      <c:catAx>
        <c:axId val="-14276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2758624"/>
        <c:crosses val="autoZero"/>
        <c:auto val="1"/>
        <c:lblAlgn val="ctr"/>
        <c:lblOffset val="100"/>
        <c:noMultiLvlLbl val="0"/>
      </c:catAx>
      <c:valAx>
        <c:axId val="-142758624"/>
        <c:scaling>
          <c:orientation val="minMax"/>
          <c:max val="1"/>
          <c:min val="0.5"/>
        </c:scaling>
        <c:delete val="1"/>
        <c:axPos val="l"/>
        <c:numFmt formatCode="0%" sourceLinked="1"/>
        <c:majorTickMark val="none"/>
        <c:minorTickMark val="none"/>
        <c:tickLblPos val="nextTo"/>
        <c:crossAx val="-1427608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251094529414201"/>
          <c:y val="7.7916165244781274E-2"/>
          <c:w val="0.38548432754806172"/>
          <c:h val="7.589587732098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/>
              <a:t>ESTRATIFICAÇÃO</a:t>
            </a:r>
            <a:r>
              <a:rPr lang="pt-BR" sz="1600" baseline="0"/>
              <a:t> DO ATENDIMENTO ÀS RECLAMAÇÕES DE CLIENTE</a:t>
            </a:r>
            <a:endParaRPr lang="pt-BR" sz="16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'[INDICADORES SGQ _2022.xlsx]RECLAMAÇÃO'!$G$4</c:f>
              <c:strCache>
                <c:ptCount val="1"/>
                <c:pt idx="0">
                  <c:v>DENTRO DO PRAZO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_2022.xlsx]RECLAMAÇÃO'!$F$5:$F$16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_2022.xlsx]RECLAMAÇÃO'!$G$5:$G$16</c:f>
              <c:numCache>
                <c:formatCode>General</c:formatCode>
                <c:ptCount val="12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1</c:v>
                </c:pt>
                <c:pt idx="4">
                  <c:v>7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</c:ser>
        <c:ser>
          <c:idx val="1"/>
          <c:order val="1"/>
          <c:tx>
            <c:strRef>
              <c:f>'[INDICADORES SGQ _2022.xlsx]RECLAMAÇÃO'!$H$4</c:f>
              <c:strCache>
                <c:ptCount val="1"/>
                <c:pt idx="0">
                  <c:v>FORA DO PRAZO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'[INDICADORES SGQ _2022.xlsx]RECLAMAÇÃO'!$F$5:$F$16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_2022.xlsx]RECLAMAÇÃO'!$H$5:$H$16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2758080"/>
        <c:axId val="-142757536"/>
      </c:barChart>
      <c:catAx>
        <c:axId val="-14275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2757536"/>
        <c:crosses val="autoZero"/>
        <c:auto val="1"/>
        <c:lblAlgn val="ctr"/>
        <c:lblOffset val="100"/>
        <c:noMultiLvlLbl val="0"/>
      </c:catAx>
      <c:valAx>
        <c:axId val="-142757536"/>
        <c:scaling>
          <c:orientation val="minMax"/>
          <c:max val="20"/>
        </c:scaling>
        <c:delete val="1"/>
        <c:axPos val="l"/>
        <c:numFmt formatCode="General" sourceLinked="1"/>
        <c:majorTickMark val="none"/>
        <c:minorTickMark val="none"/>
        <c:tickLblPos val="nextTo"/>
        <c:crossAx val="-14275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796754306678177"/>
          <c:y val="0.15510025069441813"/>
          <c:w val="0.17975093253034485"/>
          <c:h val="0.157249833502087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54004197407158E-2"/>
          <c:y val="0.1759642477122792"/>
          <c:w val="0.96418809143757722"/>
          <c:h val="0.6773998723132581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'[INDICADORES SGQ _2022.xlsx]APOSEN'!$D$22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9936620384927292E-3"/>
                  <c:y val="3.07486530314459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_2022.xlsx]APOSEN'!$B$23:$B$34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_2022.xlsx]APOSEN'!$D$23:$D$34</c:f>
              <c:numCache>
                <c:formatCode>0%</c:formatCode>
                <c:ptCount val="12"/>
                <c:pt idx="0">
                  <c:v>0.56976744186046513</c:v>
                </c:pt>
                <c:pt idx="1">
                  <c:v>0.75510204081632648</c:v>
                </c:pt>
                <c:pt idx="2">
                  <c:v>0.77142857142857146</c:v>
                </c:pt>
                <c:pt idx="3">
                  <c:v>0.8545454545454545</c:v>
                </c:pt>
                <c:pt idx="4">
                  <c:v>0.84615384615384615</c:v>
                </c:pt>
                <c:pt idx="5">
                  <c:v>0.93150684931506844</c:v>
                </c:pt>
                <c:pt idx="6">
                  <c:v>0.88304093567251463</c:v>
                </c:pt>
                <c:pt idx="7">
                  <c:v>0.71134020618556704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268566320"/>
        <c:axId val="-268553808"/>
      </c:barChart>
      <c:lineChart>
        <c:grouping val="standard"/>
        <c:varyColors val="0"/>
        <c:ser>
          <c:idx val="0"/>
          <c:order val="0"/>
          <c:tx>
            <c:strRef>
              <c:f>'[INDICADORES SGQ _2022.xlsx]APOSEN'!$C$22</c:f>
              <c:strCache>
                <c:ptCount val="1"/>
                <c:pt idx="0">
                  <c:v>META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'[INDICADORES SGQ _2022.xlsx]APOSEN'!$B$23:$B$34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_2022.xlsx]APOSEN'!$C$23:$C$34</c:f>
              <c:numCache>
                <c:formatCode>0%</c:formatCode>
                <c:ptCount val="12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68566320"/>
        <c:axId val="-268553808"/>
      </c:lineChart>
      <c:catAx>
        <c:axId val="-26856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68553808"/>
        <c:crosses val="autoZero"/>
        <c:auto val="1"/>
        <c:lblAlgn val="ctr"/>
        <c:lblOffset val="100"/>
        <c:noMultiLvlLbl val="0"/>
      </c:catAx>
      <c:valAx>
        <c:axId val="-26855380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-26856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71532508983955"/>
          <c:y val="0.30345895804120376"/>
          <c:w val="0.19300548713359642"/>
          <c:h val="5.3816887911031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ESTRATIFICAÇÃO -</a:t>
            </a:r>
            <a:r>
              <a:rPr lang="en-US" sz="1400" b="1" baseline="0"/>
              <a:t> </a:t>
            </a:r>
            <a:r>
              <a:rPr lang="en-US" sz="1400" b="1"/>
              <a:t>PROCESSOS CONCLUÍDOS</a:t>
            </a:r>
          </a:p>
        </c:rich>
      </c:tx>
      <c:layout>
        <c:manualLayout>
          <c:xMode val="edge"/>
          <c:yMode val="edge"/>
          <c:x val="0.3216483798807957"/>
          <c:y val="8.86308849176409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3016302485090668E-2"/>
          <c:y val="0.33090671165381419"/>
          <c:w val="0.93445134859414758"/>
          <c:h val="0.542540821040766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'[INDICADORES SGQ _2022.xlsx]APOSEN'!$C$37</c:f>
              <c:strCache>
                <c:ptCount val="1"/>
                <c:pt idx="0">
                  <c:v>DENTRO DO PRAZO</c:v>
                </c:pt>
              </c:strCache>
            </c:strRef>
          </c:tx>
          <c:spPr>
            <a:solidFill>
              <a:srgbClr val="CC00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_2022.xlsx]APOSEN'!$B$38:$B$49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_2022.xlsx]APOSEN'!$C$38:$C$49</c:f>
              <c:numCache>
                <c:formatCode>General</c:formatCode>
                <c:ptCount val="12"/>
                <c:pt idx="0">
                  <c:v>49</c:v>
                </c:pt>
                <c:pt idx="1">
                  <c:v>37</c:v>
                </c:pt>
                <c:pt idx="2">
                  <c:v>81</c:v>
                </c:pt>
                <c:pt idx="3">
                  <c:v>94</c:v>
                </c:pt>
                <c:pt idx="4">
                  <c:v>88</c:v>
                </c:pt>
                <c:pt idx="5">
                  <c:v>136</c:v>
                </c:pt>
                <c:pt idx="6">
                  <c:v>151</c:v>
                </c:pt>
                <c:pt idx="7">
                  <c:v>69</c:v>
                </c:pt>
              </c:numCache>
            </c:numRef>
          </c:val>
        </c:ser>
        <c:ser>
          <c:idx val="1"/>
          <c:order val="1"/>
          <c:tx>
            <c:strRef>
              <c:f>'[INDICADORES SGQ _2022.xlsx]APOSEN'!$D$37</c:f>
              <c:strCache>
                <c:ptCount val="1"/>
                <c:pt idx="0">
                  <c:v>FORA DO PRAZO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_2022.xlsx]APOSEN'!$B$38:$B$49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_2022.xlsx]APOSEN'!$D$38:$D$49</c:f>
              <c:numCache>
                <c:formatCode>General</c:formatCode>
                <c:ptCount val="12"/>
                <c:pt idx="0">
                  <c:v>37</c:v>
                </c:pt>
                <c:pt idx="1">
                  <c:v>12</c:v>
                </c:pt>
                <c:pt idx="2">
                  <c:v>24</c:v>
                </c:pt>
                <c:pt idx="3">
                  <c:v>16</c:v>
                </c:pt>
                <c:pt idx="4">
                  <c:v>16</c:v>
                </c:pt>
                <c:pt idx="5">
                  <c:v>10</c:v>
                </c:pt>
                <c:pt idx="6">
                  <c:v>20</c:v>
                </c:pt>
                <c:pt idx="7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68565776"/>
        <c:axId val="-981670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'[INDICADORES SGQ _2022.xlsx]APOSEN'!$E$37</c15:sqref>
                        </c15:formulaRef>
                      </c:ext>
                    </c:extLst>
                    <c:strCache>
                      <c:ptCount val="1"/>
                      <c:pt idx="0">
                        <c:v>INDEFERIDO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'[INDICADORES SGQ _2022.xlsx]APOSEN'!$B$38:$B$49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FEV</c:v>
                      </c:pt>
                      <c:pt idx="2">
                        <c:v>MAR</c:v>
                      </c:pt>
                      <c:pt idx="3">
                        <c:v>ABR</c:v>
                      </c:pt>
                      <c:pt idx="4">
                        <c:v>MAI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AGO</c:v>
                      </c:pt>
                      <c:pt idx="8">
                        <c:v>SET</c:v>
                      </c:pt>
                      <c:pt idx="9">
                        <c:v>OUT</c:v>
                      </c:pt>
                      <c:pt idx="10">
                        <c:v>NOV</c:v>
                      </c:pt>
                      <c:pt idx="11">
                        <c:v>DEZ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'[INDICADORES SGQ _2022.xlsx]APOSEN'!$E$38:$E$49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-26856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816704"/>
        <c:crosses val="autoZero"/>
        <c:auto val="1"/>
        <c:lblAlgn val="ctr"/>
        <c:lblOffset val="100"/>
        <c:noMultiLvlLbl val="0"/>
      </c:catAx>
      <c:valAx>
        <c:axId val="-9816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6856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230213123937226"/>
          <c:y val="0.3775980278828685"/>
          <c:w val="0.13820387614052504"/>
          <c:h val="0.46158520002333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Aposentadorias Concedidas</a:t>
            </a:r>
          </a:p>
        </c:rich>
      </c:tx>
      <c:layout>
        <c:manualLayout>
          <c:xMode val="edge"/>
          <c:yMode val="edge"/>
          <c:x val="0.1593541119860017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180713035870516"/>
          <c:y val="0.19011847477398658"/>
          <c:w val="0.41663538932633426"/>
          <c:h val="0.69439231554389047"/>
        </c:manualLayout>
      </c:layout>
      <c:pie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2229221347331585"/>
                  <c:y val="-0.3841309419655876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296587926509186E-2"/>
                  <c:y val="4.04283318751822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'[INDICADORES SGQ _2022.xlsx]APOSEN'!$T$37:$W$37</c:f>
              <c:strCache>
                <c:ptCount val="4"/>
                <c:pt idx="0">
                  <c:v>FFIN</c:v>
                </c:pt>
                <c:pt idx="1">
                  <c:v>FPREV</c:v>
                </c:pt>
                <c:pt idx="3">
                  <c:v>FMILITAR</c:v>
                </c:pt>
              </c:strCache>
            </c:strRef>
          </c:cat>
          <c:val>
            <c:numRef>
              <c:f>'[INDICADORES SGQ _2022.xlsx]APOSEN'!$T$38:$W$38</c:f>
              <c:numCache>
                <c:formatCode>0%</c:formatCode>
                <c:ptCount val="4"/>
                <c:pt idx="0">
                  <c:v>0.94</c:v>
                </c:pt>
                <c:pt idx="1">
                  <c:v>0.06</c:v>
                </c:pt>
                <c:pt idx="3">
                  <c:v>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66666666666666E-2"/>
          <c:y val="0.1388888888888889"/>
          <c:w val="0.96666666666666667"/>
          <c:h val="0.6478083989501313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'[INDICADORES SGQ _2022.xlsx]PENSAO'!$D$22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_2022.xlsx]PENSAO'!$B$23:$B$34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_2022.xlsx]PENSAO'!$D$23:$D$34</c:f>
              <c:numCache>
                <c:formatCode>0%</c:formatCode>
                <c:ptCount val="12"/>
                <c:pt idx="0">
                  <c:v>0.26666666666666666</c:v>
                </c:pt>
                <c:pt idx="1">
                  <c:v>0.63043478260869568</c:v>
                </c:pt>
                <c:pt idx="2">
                  <c:v>0.390625</c:v>
                </c:pt>
                <c:pt idx="3">
                  <c:v>0.88505747126436785</c:v>
                </c:pt>
                <c:pt idx="4">
                  <c:v>0.90410958904109584</c:v>
                </c:pt>
                <c:pt idx="5">
                  <c:v>0.8833333333333333</c:v>
                </c:pt>
                <c:pt idx="6">
                  <c:v>0.87301587301587302</c:v>
                </c:pt>
                <c:pt idx="7">
                  <c:v>0.92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-9817792"/>
        <c:axId val="-9822688"/>
      </c:barChart>
      <c:lineChart>
        <c:grouping val="standard"/>
        <c:varyColors val="0"/>
        <c:ser>
          <c:idx val="0"/>
          <c:order val="0"/>
          <c:tx>
            <c:strRef>
              <c:f>'[INDICADORES SGQ _2022.xlsx]PENSAO'!$C$22</c:f>
              <c:strCache>
                <c:ptCount val="1"/>
                <c:pt idx="0">
                  <c:v>META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'[INDICADORES SGQ _2022.xlsx]PENSAO'!$B$23:$B$34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_2022.xlsx]PENSAO'!$C$23:$C$34</c:f>
              <c:numCache>
                <c:formatCode>0%</c:formatCode>
                <c:ptCount val="12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817792"/>
        <c:axId val="-9822688"/>
      </c:lineChart>
      <c:catAx>
        <c:axId val="-981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822688"/>
        <c:crosses val="autoZero"/>
        <c:auto val="1"/>
        <c:lblAlgn val="ctr"/>
        <c:lblOffset val="100"/>
        <c:noMultiLvlLbl val="0"/>
      </c:catAx>
      <c:valAx>
        <c:axId val="-982268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-981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922548317823908"/>
          <c:y val="0.12094852726742489"/>
          <c:w val="0.16571683021927694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/>
              <a:t>ESTRATIFICAÇÃO - PROCESSOS</a:t>
            </a:r>
            <a:r>
              <a:rPr lang="pt-BR" sz="1600" b="1" baseline="0"/>
              <a:t> CONCLUÍDOS</a:t>
            </a:r>
            <a:endParaRPr lang="pt-BR" sz="1600" b="1"/>
          </a:p>
        </c:rich>
      </c:tx>
      <c:layout>
        <c:manualLayout>
          <c:xMode val="edge"/>
          <c:yMode val="edge"/>
          <c:x val="0.30390011666576167"/>
          <c:y val="8.32847566307199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1427946139580954E-3"/>
          <c:y val="0.2060372340425532"/>
          <c:w val="0.97126550264184597"/>
          <c:h val="0.582612212183037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'[INDICADORES SGQ _2022.xlsx]PENSAO'!$C$36</c:f>
              <c:strCache>
                <c:ptCount val="1"/>
                <c:pt idx="0">
                  <c:v>DENTRO DO PRAZO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_2022.xlsx]PENSAO'!$B$37:$B$48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_2022.xlsx]PENSAO'!$C$37:$C$48</c:f>
              <c:numCache>
                <c:formatCode>General</c:formatCode>
                <c:ptCount val="12"/>
                <c:pt idx="0">
                  <c:v>8</c:v>
                </c:pt>
                <c:pt idx="1">
                  <c:v>29</c:v>
                </c:pt>
                <c:pt idx="2">
                  <c:v>25</c:v>
                </c:pt>
                <c:pt idx="3">
                  <c:v>77</c:v>
                </c:pt>
                <c:pt idx="4">
                  <c:v>66</c:v>
                </c:pt>
                <c:pt idx="5">
                  <c:v>53</c:v>
                </c:pt>
                <c:pt idx="6">
                  <c:v>55</c:v>
                </c:pt>
                <c:pt idx="7">
                  <c:v>52</c:v>
                </c:pt>
              </c:numCache>
            </c:numRef>
          </c:val>
        </c:ser>
        <c:ser>
          <c:idx val="1"/>
          <c:order val="1"/>
          <c:tx>
            <c:strRef>
              <c:f>'[INDICADORES SGQ _2022.xlsx]PENSAO'!$D$36</c:f>
              <c:strCache>
                <c:ptCount val="1"/>
                <c:pt idx="0">
                  <c:v>FORA DO PRAZO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_2022.xlsx]PENSAO'!$B$37:$B$48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_2022.xlsx]PENSAO'!$D$37:$D$48</c:f>
              <c:numCache>
                <c:formatCode>General</c:formatCode>
                <c:ptCount val="12"/>
                <c:pt idx="0">
                  <c:v>22</c:v>
                </c:pt>
                <c:pt idx="1">
                  <c:v>17</c:v>
                </c:pt>
                <c:pt idx="2">
                  <c:v>39</c:v>
                </c:pt>
                <c:pt idx="3">
                  <c:v>10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816160"/>
        <c:axId val="-982377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'[INDICADORES SGQ _2022.xlsx]PENSAO'!$E$36</c15:sqref>
                        </c15:formulaRef>
                      </c:ext>
                    </c:extLst>
                    <c:strCache>
                      <c:ptCount val="1"/>
                      <c:pt idx="0">
                        <c:v>INDEFERIDO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'[INDICADORES SGQ _2022.xlsx]PENSAO'!$B$37:$B$48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FEV</c:v>
                      </c:pt>
                      <c:pt idx="2">
                        <c:v>MAR</c:v>
                      </c:pt>
                      <c:pt idx="3">
                        <c:v>ABR</c:v>
                      </c:pt>
                      <c:pt idx="4">
                        <c:v>MAI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AGO</c:v>
                      </c:pt>
                      <c:pt idx="8">
                        <c:v>SET</c:v>
                      </c:pt>
                      <c:pt idx="9">
                        <c:v>OUT</c:v>
                      </c:pt>
                      <c:pt idx="10">
                        <c:v>NOV</c:v>
                      </c:pt>
                      <c:pt idx="11">
                        <c:v>DEZ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'[INDICADORES SGQ _2022.xlsx]PENSAO'!$E$37:$E$48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-981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823776"/>
        <c:crosses val="autoZero"/>
        <c:auto val="1"/>
        <c:lblAlgn val="ctr"/>
        <c:lblOffset val="100"/>
        <c:noMultiLvlLbl val="0"/>
      </c:catAx>
      <c:valAx>
        <c:axId val="-9823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981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669077731648997"/>
          <c:y val="0.16773025357038765"/>
          <c:w val="0.13632760371158381"/>
          <c:h val="0.240022588166715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PENSÃO CONCEDIDAS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'[INDICADORES SGQ _2022.xlsx]PENSAO'!$Q$24</c:f>
              <c:strCache>
                <c:ptCount val="1"/>
                <c:pt idx="0">
                  <c:v>AGO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rgbClr val="0070C0"/>
              </a:solidFill>
              <a:ln w="19050">
                <a:solidFill>
                  <a:srgbClr val="0070C0"/>
                </a:solidFill>
              </a:ln>
              <a:effectLst/>
            </c:spPr>
          </c:dPt>
          <c:dPt>
            <c:idx val="1"/>
            <c:bubble3D val="0"/>
            <c:explosion val="9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  <a:effectLst/>
            </c:spPr>
          </c:dPt>
          <c:dPt>
            <c:idx val="2"/>
            <c:bubble3D val="0"/>
            <c:explosion val="11"/>
            <c:spPr>
              <a:solidFill>
                <a:srgbClr val="FFFF00"/>
              </a:solidFill>
              <a:ln w="19050">
                <a:solidFill>
                  <a:srgbClr val="FFFF00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7537620297462714E-2"/>
                  <c:y val="-9.55198308544764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122047244094488E-4"/>
                  <c:y val="2.11326188393117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3155511811023621E-2"/>
                  <c:y val="-4.069699620880723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'[INDICADORES SGQ _2022.xlsx]PENSAO'!$R$23:$T$23</c:f>
              <c:strCache>
                <c:ptCount val="3"/>
                <c:pt idx="0">
                  <c:v>FFIN</c:v>
                </c:pt>
                <c:pt idx="1">
                  <c:v>FPREV</c:v>
                </c:pt>
                <c:pt idx="2">
                  <c:v>FMILITAR</c:v>
                </c:pt>
              </c:strCache>
            </c:strRef>
          </c:cat>
          <c:val>
            <c:numRef>
              <c:f>'[INDICADORES SGQ _2022.xlsx]PENSAO'!$R$24:$T$24</c:f>
              <c:numCache>
                <c:formatCode>General</c:formatCode>
                <c:ptCount val="3"/>
                <c:pt idx="0">
                  <c:v>36</c:v>
                </c:pt>
                <c:pt idx="1">
                  <c:v>11</c:v>
                </c:pt>
                <c:pt idx="2">
                  <c:v>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69708101965651E-2"/>
          <c:y val="0.27088604292215029"/>
          <c:w val="0.96886058379606865"/>
          <c:h val="0.4866003833819966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'[INDICADORES SGQ _2022.xlsx]REVISAO'!$D$23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_2022.xlsx]REVISAO'!$B$24:$B$35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_2022.xlsx]REVISAO'!$D$24:$D$35</c:f>
              <c:numCache>
                <c:formatCode>0%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0.875</c:v>
                </c:pt>
                <c:pt idx="3">
                  <c:v>1</c:v>
                </c:pt>
                <c:pt idx="4">
                  <c:v>0.9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-9827040"/>
        <c:axId val="-9821056"/>
      </c:barChart>
      <c:lineChart>
        <c:grouping val="standard"/>
        <c:varyColors val="0"/>
        <c:ser>
          <c:idx val="0"/>
          <c:order val="0"/>
          <c:tx>
            <c:strRef>
              <c:f>'[INDICADORES SGQ _2022.xlsx]REVISAO'!$C$23</c:f>
              <c:strCache>
                <c:ptCount val="1"/>
                <c:pt idx="0">
                  <c:v>META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'[INDICADORES SGQ _2022.xlsx]REVISAO'!$B$24:$B$35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_2022.xlsx]REVISAO'!$C$24:$C$35</c:f>
              <c:numCache>
                <c:formatCode>0%</c:formatCode>
                <c:ptCount val="12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827040"/>
        <c:axId val="-9821056"/>
      </c:lineChart>
      <c:catAx>
        <c:axId val="-982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821056"/>
        <c:crosses val="autoZero"/>
        <c:auto val="1"/>
        <c:lblAlgn val="ctr"/>
        <c:lblOffset val="100"/>
        <c:noMultiLvlLbl val="0"/>
      </c:catAx>
      <c:valAx>
        <c:axId val="-982105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-982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951700246674555"/>
          <c:y val="9.9935971937619883E-2"/>
          <c:w val="0.17742133731071746"/>
          <c:h val="8.5389608966638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ESTRATIFICAÇÃO -</a:t>
            </a:r>
            <a:r>
              <a:rPr lang="pt-BR" baseline="0"/>
              <a:t> PROCESSOS CONCLUÍDOS</a:t>
            </a:r>
            <a:endParaRPr lang="pt-B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4127557438536349E-2"/>
          <c:y val="0.37543964612962805"/>
          <c:w val="0.95429838564863712"/>
          <c:h val="0.439123078972485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'[INDICADORES SGQ _2022.xlsx]REVISAO'!$C$37</c:f>
              <c:strCache>
                <c:ptCount val="1"/>
                <c:pt idx="0">
                  <c:v>DENTRO DO PRAZO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_2022.xlsx]REVISAO'!$B$38:$B$49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_2022.xlsx]REVISAO'!$C$38:$C$49</c:f>
              <c:numCache>
                <c:formatCode>General</c:formatCode>
                <c:ptCount val="12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</c:v>
                </c:pt>
                <c:pt idx="4">
                  <c:v>9</c:v>
                </c:pt>
                <c:pt idx="5">
                  <c:v>1</c:v>
                </c:pt>
                <c:pt idx="6">
                  <c:v>2</c:v>
                </c:pt>
                <c:pt idx="7" formatCode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'[INDICADORES SGQ _2022.xlsx]REVISAO'!$D$37</c:f>
              <c:strCache>
                <c:ptCount val="1"/>
                <c:pt idx="0">
                  <c:v>FORA DO PRAZO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7472649299970857E-3"/>
                  <c:y val="-0.129938908737283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978119439976678E-3"/>
                  <c:y val="-8.04383720754610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_2022.xlsx]REVISAO'!$B$38:$B$49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_2022.xlsx]REVISAO'!$D$38:$D$49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 formatCode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'[INDICADORES SGQ _2022.xlsx]REVISAO'!$E$37</c:f>
              <c:strCache>
                <c:ptCount val="1"/>
                <c:pt idx="0">
                  <c:v>INDEFERIDO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_2022.xlsx]REVISAO'!$B$38:$B$49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_2022.xlsx]REVISAO'!$E$38:$E$49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9815616"/>
        <c:axId val="-9815072"/>
      </c:barChart>
      <c:catAx>
        <c:axId val="-981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815072"/>
        <c:crosses val="autoZero"/>
        <c:auto val="1"/>
        <c:lblAlgn val="ctr"/>
        <c:lblOffset val="100"/>
        <c:noMultiLvlLbl val="0"/>
      </c:catAx>
      <c:valAx>
        <c:axId val="-981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81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836522205973664"/>
          <c:y val="8.3911490230387867E-2"/>
          <c:w val="0.1134448633742977"/>
          <c:h val="0.59426811240259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/>
              <a:t>EXTRATIFICAÇÃO</a:t>
            </a:r>
            <a:r>
              <a:rPr lang="pt-BR" sz="2000" b="1" baseline="0"/>
              <a:t> DAS PUBLICAÇÕES</a:t>
            </a:r>
            <a:endParaRPr lang="pt-BR" sz="2000" b="1"/>
          </a:p>
        </c:rich>
      </c:tx>
      <c:layout>
        <c:manualLayout>
          <c:xMode val="edge"/>
          <c:yMode val="edge"/>
          <c:x val="0.27904062293366055"/>
          <c:y val="4.3456783364357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5213789778245699E-2"/>
          <c:y val="0.35652791188445038"/>
          <c:w val="0.95265292635299381"/>
          <c:h val="0.464860975621895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'[INDICADORES SGQ _2022.xlsx]LEGISLAÇÃO'!$F$11</c:f>
              <c:strCache>
                <c:ptCount val="1"/>
                <c:pt idx="0">
                  <c:v>CASA CIVIL AM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_2022.xlsx]LEGISLAÇÃO'!$E$12:$E$23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_2022.xlsx]LEGISLAÇÃO'!$F$12:$F$23</c:f>
              <c:numCache>
                <c:formatCode>General</c:formatCode>
                <c:ptCount val="12"/>
                <c:pt idx="0">
                  <c:v>13</c:v>
                </c:pt>
                <c:pt idx="1">
                  <c:v>14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</c:ser>
        <c:ser>
          <c:idx val="1"/>
          <c:order val="1"/>
          <c:tx>
            <c:strRef>
              <c:f>'[INDICADORES SGQ _2022.xlsx]LEGISLAÇÃO'!$G$11</c:f>
              <c:strCache>
                <c:ptCount val="1"/>
                <c:pt idx="0">
                  <c:v>ÓRGAOS FEDERAIS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_2022.xlsx]LEGISLAÇÃO'!$E$12:$E$23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_2022.xlsx]LEGISLAÇÃO'!$G$12:$G$23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'[INDICADORES SGQ _2022.xlsx]LEGISLAÇÃO'!$H$11</c:f>
              <c:strCache>
                <c:ptCount val="1"/>
                <c:pt idx="0">
                  <c:v>TCE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'[INDICADORES SGQ _2022.xlsx]LEGISLAÇÃO'!$E$12:$E$23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_2022.xlsx]LEGISLAÇÃO'!$H$12:$H$23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'[INDICADORES SGQ _2022.xlsx]LEGISLAÇÃO'!$I$11</c:f>
              <c:strCache>
                <c:ptCount val="1"/>
                <c:pt idx="0">
                  <c:v>AMAZONPREV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951270183075893E-3"/>
                  <c:y val="-2.765431668640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951270183075418E-3"/>
                  <c:y val="-8.2962950059228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_2022.xlsx]LEGISLAÇÃO'!$E$12:$E$23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_2022.xlsx]LEGISLAÇÃO'!$I$12:$I$23</c:f>
              <c:numCache>
                <c:formatCode>General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91541456"/>
        <c:axId val="-91540912"/>
      </c:barChart>
      <c:catAx>
        <c:axId val="-9154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1540912"/>
        <c:crosses val="autoZero"/>
        <c:auto val="1"/>
        <c:lblAlgn val="ctr"/>
        <c:lblOffset val="100"/>
        <c:noMultiLvlLbl val="0"/>
      </c:catAx>
      <c:valAx>
        <c:axId val="-91540912"/>
        <c:scaling>
          <c:orientation val="minMax"/>
          <c:max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-9154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533303936329515"/>
          <c:y val="0.17756165094747772"/>
          <c:w val="0.18466696063670485"/>
          <c:h val="0.363709536307961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RECADRASTAMENTO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'[INDICADORES SGQ _2022.xlsx]RECADASTRAMENTO'!$C$3</c:f>
              <c:strCache>
                <c:ptCount val="1"/>
                <c:pt idx="0">
                  <c:v>META 80%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'[INDICADORES SGQ _2022.xlsx]RECADASTRAMENTO'!$B$4:$B$15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_2022.xlsx]RECADASTRAMENTO'!$C$4:$C$15</c:f>
              <c:numCache>
                <c:formatCode>0%</c:formatCode>
                <c:ptCount val="12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'[INDICADORES SGQ _2022.xlsx]RECADASTRAMENTO'!$D$3</c:f>
              <c:strCache>
                <c:ptCount val="1"/>
                <c:pt idx="0">
                  <c:v>META ALCANÇADA
 NO MÊS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_2022.xlsx]RECADASTRAMENTO'!$B$4:$B$15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_2022.xlsx]RECADASTRAMENTO'!$D$4:$D$15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9830304"/>
        <c:axId val="-9824864"/>
      </c:lineChart>
      <c:catAx>
        <c:axId val="-983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824864"/>
        <c:crosses val="autoZero"/>
        <c:auto val="1"/>
        <c:lblAlgn val="ctr"/>
        <c:lblOffset val="100"/>
        <c:noMultiLvlLbl val="0"/>
      </c:catAx>
      <c:valAx>
        <c:axId val="-98248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983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IMPRENSA OFICIAL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525394265827849E-2"/>
          <c:y val="0.40299616109901298"/>
          <c:w val="0.96949211468344298"/>
          <c:h val="0.49861738953495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'[CONSUMO DE CONTAS.xlsx]CONTAS'!$B$82</c:f>
              <c:strCache>
                <c:ptCount val="1"/>
                <c:pt idx="0">
                  <c:v>Valor Consumo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'[CONSUMO DE CONTAS.xlsx]CONTAS'!$A$83:$A$94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'[CONSUMO DE CONTAS.xlsx]CONTAS'!$B$83:$B$94</c:f>
              <c:numCache>
                <c:formatCode>_("R$ "* #,##0.00_);_("R$ "* \(#,##0.00\);_("R$ "* "-"??_);_(@_)</c:formatCode>
                <c:ptCount val="12"/>
                <c:pt idx="0">
                  <c:v>115321.72</c:v>
                </c:pt>
                <c:pt idx="1">
                  <c:v>41137.39</c:v>
                </c:pt>
                <c:pt idx="2">
                  <c:v>122408.08</c:v>
                </c:pt>
                <c:pt idx="3">
                  <c:v>90763.83</c:v>
                </c:pt>
                <c:pt idx="4">
                  <c:v>87254.79</c:v>
                </c:pt>
                <c:pt idx="5">
                  <c:v>65334.59</c:v>
                </c:pt>
                <c:pt idx="6">
                  <c:v>157745.67000000001</c:v>
                </c:pt>
                <c:pt idx="7" formatCode="_(&quot;R$&quot;* #,##0.00_);_(&quot;R$&quot;* \(#,##0.00\);_(&quot;R$&quot;* &quot;-&quot;??_);_(@_)">
                  <c:v>93898.96</c:v>
                </c:pt>
              </c:numCache>
            </c:numRef>
          </c:val>
        </c:ser>
        <c:ser>
          <c:idx val="1"/>
          <c:order val="1"/>
          <c:tx>
            <c:strRef>
              <c:f>'[CONSUMO DE CONTAS.xlsx]CONTAS'!$C$82</c:f>
              <c:strCache>
                <c:ptCount val="1"/>
                <c:pt idx="0">
                  <c:v>Valor do Empenho descontado o valor do mês referência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'[CONSUMO DE CONTAS.xlsx]CONTAS'!$A$83:$A$94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'[CONSUMO DE CONTAS.xlsx]CONTAS'!$C$83:$C$94</c:f>
              <c:numCache>
                <c:formatCode>_("R$"* #,##0.00_);_("R$"* \(#,##0.00\);_("R$"* "-"??_);_(@_)</c:formatCode>
                <c:ptCount val="12"/>
                <c:pt idx="0">
                  <c:v>2579678.2799999998</c:v>
                </c:pt>
                <c:pt idx="1">
                  <c:v>2538540.8899999997</c:v>
                </c:pt>
                <c:pt idx="2">
                  <c:v>2416132.8099999996</c:v>
                </c:pt>
                <c:pt idx="3">
                  <c:v>2325368.9799999995</c:v>
                </c:pt>
                <c:pt idx="4">
                  <c:v>2238114.1899999995</c:v>
                </c:pt>
                <c:pt idx="5">
                  <c:v>2172779.5999999996</c:v>
                </c:pt>
                <c:pt idx="6">
                  <c:v>2015033.9299999997</c:v>
                </c:pt>
                <c:pt idx="7">
                  <c:v>1921134.9699999997</c:v>
                </c:pt>
                <c:pt idx="8">
                  <c:v>1921134.9699999997</c:v>
                </c:pt>
                <c:pt idx="9">
                  <c:v>1921134.9699999997</c:v>
                </c:pt>
                <c:pt idx="10">
                  <c:v>1921134.9699999997</c:v>
                </c:pt>
                <c:pt idx="11">
                  <c:v>1921134.9699999997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9818336"/>
        <c:axId val="-9817248"/>
      </c:barChart>
      <c:catAx>
        <c:axId val="-981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817248"/>
        <c:crosses val="autoZero"/>
        <c:auto val="1"/>
        <c:lblAlgn val="ctr"/>
        <c:lblOffset val="100"/>
        <c:noMultiLvlLbl val="0"/>
      </c:catAx>
      <c:valAx>
        <c:axId val="-9817248"/>
        <c:scaling>
          <c:orientation val="minMax"/>
        </c:scaling>
        <c:delete val="1"/>
        <c:axPos val="l"/>
        <c:numFmt formatCode="_(&quot;R$ &quot;* #,##0.00_);_(&quot;R$ &quot;* \(#,##0.00\);_(&quot;R$ &quot;* &quot;-&quot;??_);_(@_)" sourceLinked="1"/>
        <c:majorTickMark val="none"/>
        <c:minorTickMark val="none"/>
        <c:tickLblPos val="nextTo"/>
        <c:crossAx val="-981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31026539864523E-2"/>
          <c:y val="0.17592592592592593"/>
          <c:w val="0.97533794692027098"/>
          <c:h val="0.6663269174686498"/>
        </c:manualLayout>
      </c:layout>
      <c:barChart>
        <c:barDir val="col"/>
        <c:grouping val="clustered"/>
        <c:varyColors val="0"/>
        <c:ser>
          <c:idx val="1"/>
          <c:order val="1"/>
          <c:tx>
            <c:v>Realizado</c:v>
          </c:tx>
          <c:spPr>
            <a:solidFill>
              <a:srgbClr val="00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_2022.xlsx]SATISFAÇÃO'!$B$5:$B$16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_2022.xlsx]SATISFAÇÃO'!$D$5:$D$16</c:f>
              <c:numCache>
                <c:formatCode>0%</c:formatCode>
                <c:ptCount val="12"/>
                <c:pt idx="0">
                  <c:v>0.95</c:v>
                </c:pt>
                <c:pt idx="1">
                  <c:v>0.9</c:v>
                </c:pt>
                <c:pt idx="2">
                  <c:v>0.98</c:v>
                </c:pt>
                <c:pt idx="3">
                  <c:v>0.91159999999999997</c:v>
                </c:pt>
                <c:pt idx="4">
                  <c:v>0.93</c:v>
                </c:pt>
                <c:pt idx="5">
                  <c:v>0.93</c:v>
                </c:pt>
                <c:pt idx="6">
                  <c:v>0.94</c:v>
                </c:pt>
                <c:pt idx="7">
                  <c:v>0.92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1544176"/>
        <c:axId val="-91536560"/>
      </c:barChart>
      <c:lineChart>
        <c:grouping val="standard"/>
        <c:varyColors val="0"/>
        <c:ser>
          <c:idx val="0"/>
          <c:order val="0"/>
          <c:tx>
            <c:v>META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'[INDICADORES SGQ _2022.xlsx]SATISFAÇÃO'!$B$5:$B$16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_2022.xlsx]SATISFAÇÃO'!$C$5:$C$16</c:f>
              <c:numCache>
                <c:formatCode>0%</c:formatCode>
                <c:ptCount val="12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1544176"/>
        <c:axId val="-91536560"/>
      </c:lineChart>
      <c:catAx>
        <c:axId val="-9154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1536560"/>
        <c:crosses val="autoZero"/>
        <c:auto val="1"/>
        <c:lblAlgn val="ctr"/>
        <c:lblOffset val="100"/>
        <c:noMultiLvlLbl val="0"/>
      </c:catAx>
      <c:valAx>
        <c:axId val="-9153656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-9154417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317535319961449"/>
          <c:y val="0.11168926800816564"/>
          <c:w val="0.13659624731262321"/>
          <c:h val="8.3652033396175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Estratificação  - Pesquisa</a:t>
            </a:r>
          </a:p>
        </c:rich>
      </c:tx>
      <c:layout>
        <c:manualLayout>
          <c:xMode val="edge"/>
          <c:yMode val="edge"/>
          <c:x val="0.39318684179747904"/>
          <c:y val="7.8703703703703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7821014753037986E-2"/>
          <c:y val="0.17591623817531668"/>
          <c:w val="0.97333333587846949"/>
          <c:h val="0.70251239428404788"/>
        </c:manualLayout>
      </c:layout>
      <c:barChart>
        <c:barDir val="col"/>
        <c:grouping val="stacked"/>
        <c:varyColors val="0"/>
        <c:ser>
          <c:idx val="0"/>
          <c:order val="0"/>
          <c:tx>
            <c:v>Portal</c:v>
          </c:tx>
          <c:spPr>
            <a:solidFill>
              <a:srgbClr val="99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_2022.xlsx]SATISFAÇÃO'!$B$20:$B$32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'[INDICADORES SGQ _2022.xlsx]SATISFAÇÃO'!$C$20:$C$32</c:f>
              <c:numCache>
                <c:formatCode>#,##0</c:formatCode>
                <c:ptCount val="13"/>
                <c:pt idx="0">
                  <c:v>6979</c:v>
                </c:pt>
                <c:pt idx="1">
                  <c:v>5147</c:v>
                </c:pt>
                <c:pt idx="2">
                  <c:v>5806</c:v>
                </c:pt>
                <c:pt idx="3">
                  <c:v>4684</c:v>
                </c:pt>
                <c:pt idx="4">
                  <c:v>5448</c:v>
                </c:pt>
                <c:pt idx="5">
                  <c:v>3444</c:v>
                </c:pt>
                <c:pt idx="6">
                  <c:v>2829</c:v>
                </c:pt>
                <c:pt idx="7">
                  <c:v>2356</c:v>
                </c:pt>
              </c:numCache>
            </c:numRef>
          </c:val>
        </c:ser>
        <c:ser>
          <c:idx val="1"/>
          <c:order val="1"/>
          <c:tx>
            <c:v>Telefone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048104575348162E-2"/>
                  <c:y val="-4.34079406041764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6823320263063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050818010445153E-2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4841654547605891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4841654547605766E-2"/>
                  <c:y val="-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03459571866244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48416545476057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_2022.xlsx]SATISFAÇÃO'!$B$20:$B$32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'[INDICADORES SGQ _2022.xlsx]SATISFAÇÃO'!$D$20:$D$32</c:f>
              <c:numCache>
                <c:formatCode>General</c:formatCode>
                <c:ptCount val="13"/>
                <c:pt idx="0">
                  <c:v>48</c:v>
                </c:pt>
                <c:pt idx="1">
                  <c:v>62</c:v>
                </c:pt>
                <c:pt idx="2">
                  <c:v>60</c:v>
                </c:pt>
                <c:pt idx="3">
                  <c:v>90</c:v>
                </c:pt>
                <c:pt idx="4">
                  <c:v>100</c:v>
                </c:pt>
                <c:pt idx="5">
                  <c:v>80</c:v>
                </c:pt>
                <c:pt idx="6">
                  <c:v>60</c:v>
                </c:pt>
                <c:pt idx="7">
                  <c:v>55</c:v>
                </c:pt>
              </c:numCache>
            </c:numRef>
          </c:val>
        </c:ser>
        <c:ser>
          <c:idx val="2"/>
          <c:order val="2"/>
          <c:tx>
            <c:v>Atendimento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2.2438483660278531E-3"/>
                  <c:y val="-0.10418026093538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568372414328687E-17"/>
                  <c:y val="-7.1031996092308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220327204178062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2392434024535E-3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_2022.xlsx]SATISFAÇÃO'!$B$20:$B$32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'[INDICADORES SGQ _2022.xlsx]SATISFAÇÃO'!$E$20:$E$32</c:f>
              <c:numCache>
                <c:formatCode>General</c:formatCode>
                <c:ptCount val="13"/>
                <c:pt idx="0">
                  <c:v>400</c:v>
                </c:pt>
                <c:pt idx="1">
                  <c:v>400</c:v>
                </c:pt>
                <c:pt idx="2" formatCode="#,##0">
                  <c:v>420</c:v>
                </c:pt>
                <c:pt idx="3" formatCode="#,##0">
                  <c:v>340</c:v>
                </c:pt>
                <c:pt idx="4" formatCode="#,##0">
                  <c:v>1540</c:v>
                </c:pt>
                <c:pt idx="5" formatCode="#,##0">
                  <c:v>1260</c:v>
                </c:pt>
                <c:pt idx="6" formatCode="#,##0">
                  <c:v>2035</c:v>
                </c:pt>
                <c:pt idx="7" formatCode="#,##0">
                  <c:v>1875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1545808"/>
        <c:axId val="-91535472"/>
      </c:barChart>
      <c:catAx>
        <c:axId val="-9154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1535472"/>
        <c:crosses val="autoZero"/>
        <c:auto val="1"/>
        <c:lblAlgn val="ctr"/>
        <c:lblOffset val="100"/>
        <c:noMultiLvlLbl val="0"/>
      </c:catAx>
      <c:valAx>
        <c:axId val="-915354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9154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276537234238023"/>
          <c:y val="0.18576334208223969"/>
          <c:w val="0.13104824194960224"/>
          <c:h val="0.447446043752572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_2022.xlsx]FALE CONOSCO'!$B$3:$B$14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_2022.xlsx]FALE CONOSCO'!$C$3:$C$14</c:f>
              <c:numCache>
                <c:formatCode>General</c:formatCode>
                <c:ptCount val="12"/>
                <c:pt idx="0">
                  <c:v>998</c:v>
                </c:pt>
                <c:pt idx="1">
                  <c:v>714</c:v>
                </c:pt>
                <c:pt idx="2">
                  <c:v>1315</c:v>
                </c:pt>
                <c:pt idx="3">
                  <c:v>810</c:v>
                </c:pt>
                <c:pt idx="4">
                  <c:v>1009</c:v>
                </c:pt>
                <c:pt idx="5">
                  <c:v>659</c:v>
                </c:pt>
                <c:pt idx="6">
                  <c:v>581</c:v>
                </c:pt>
                <c:pt idx="7">
                  <c:v>731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1544720"/>
        <c:axId val="-91543088"/>
      </c:barChart>
      <c:catAx>
        <c:axId val="-9154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1543088"/>
        <c:crosses val="autoZero"/>
        <c:auto val="1"/>
        <c:lblAlgn val="ctr"/>
        <c:lblOffset val="100"/>
        <c:noMultiLvlLbl val="0"/>
      </c:catAx>
      <c:valAx>
        <c:axId val="-91543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9154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/>
              <a:t>Estratificação - Atendimento pelo</a:t>
            </a:r>
            <a:r>
              <a:rPr lang="pt-BR" sz="1600" b="1" baseline="0"/>
              <a:t> e-mail "Fale Conosco"</a:t>
            </a:r>
            <a:endParaRPr lang="pt-BR" sz="1600" b="1"/>
          </a:p>
        </c:rich>
      </c:tx>
      <c:layout>
        <c:manualLayout>
          <c:xMode val="edge"/>
          <c:yMode val="edge"/>
          <c:x val="0.25828634517013188"/>
          <c:y val="7.9567168370080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8400259110602436E-2"/>
          <c:y val="0.22920291954797128"/>
          <c:w val="0.94679372356285985"/>
          <c:h val="0.62124386213593763"/>
        </c:manualLayout>
      </c:layout>
      <c:barChart>
        <c:barDir val="col"/>
        <c:grouping val="stacked"/>
        <c:varyColors val="0"/>
        <c:ser>
          <c:idx val="0"/>
          <c:order val="0"/>
          <c:tx>
            <c:v>Aposentado</c:v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_2022.xlsx]FALE CONOSCO'!$B$19:$B$30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_2022.xlsx]FALE CONOSCO'!$C$19:$C$30</c:f>
              <c:numCache>
                <c:formatCode>General</c:formatCode>
                <c:ptCount val="12"/>
                <c:pt idx="0">
                  <c:v>238</c:v>
                </c:pt>
                <c:pt idx="1">
                  <c:v>313</c:v>
                </c:pt>
                <c:pt idx="2">
                  <c:v>1000</c:v>
                </c:pt>
                <c:pt idx="3">
                  <c:v>647</c:v>
                </c:pt>
                <c:pt idx="4">
                  <c:v>753</c:v>
                </c:pt>
                <c:pt idx="5">
                  <c:v>361</c:v>
                </c:pt>
                <c:pt idx="6">
                  <c:v>300</c:v>
                </c:pt>
                <c:pt idx="7">
                  <c:v>402</c:v>
                </c:pt>
              </c:numCache>
            </c:numRef>
          </c:val>
        </c:ser>
        <c:ser>
          <c:idx val="1"/>
          <c:order val="1"/>
          <c:tx>
            <c:v>Pensionista</c:v>
          </c:tx>
          <c:spPr>
            <a:solidFill>
              <a:srgbClr val="CC00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470760319242888E-3"/>
                  <c:y val="-1.4245450990040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_2022.xlsx]FALE CONOSCO'!$B$19:$B$30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_2022.xlsx]FALE CONOSCO'!$D$19:$D$30</c:f>
              <c:numCache>
                <c:formatCode>General</c:formatCode>
                <c:ptCount val="12"/>
                <c:pt idx="0">
                  <c:v>101</c:v>
                </c:pt>
                <c:pt idx="1">
                  <c:v>96</c:v>
                </c:pt>
                <c:pt idx="2">
                  <c:v>142</c:v>
                </c:pt>
                <c:pt idx="3">
                  <c:v>75</c:v>
                </c:pt>
                <c:pt idx="4">
                  <c:v>78</c:v>
                </c:pt>
                <c:pt idx="5">
                  <c:v>95</c:v>
                </c:pt>
                <c:pt idx="6">
                  <c:v>173</c:v>
                </c:pt>
                <c:pt idx="7">
                  <c:v>210</c:v>
                </c:pt>
              </c:numCache>
            </c:numRef>
          </c:val>
        </c:ser>
        <c:ser>
          <c:idx val="2"/>
          <c:order val="2"/>
          <c:tx>
            <c:v>Servidor Ativo</c:v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0.11396360792032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695854484116251E-17"/>
                  <c:y val="-0.10921512425697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_2022.xlsx]FALE CONOSCO'!$B$19:$B$30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_2022.xlsx]FALE CONOSCO'!$E$19:$E$30</c:f>
              <c:numCache>
                <c:formatCode>General</c:formatCode>
                <c:ptCount val="12"/>
                <c:pt idx="0">
                  <c:v>541</c:v>
                </c:pt>
                <c:pt idx="1">
                  <c:v>293</c:v>
                </c:pt>
                <c:pt idx="2">
                  <c:v>233</c:v>
                </c:pt>
                <c:pt idx="3">
                  <c:v>88</c:v>
                </c:pt>
                <c:pt idx="4">
                  <c:v>178</c:v>
                </c:pt>
                <c:pt idx="5">
                  <c:v>182</c:v>
                </c:pt>
                <c:pt idx="6">
                  <c:v>74</c:v>
                </c:pt>
                <c:pt idx="7">
                  <c:v>91</c:v>
                </c:pt>
              </c:numCache>
            </c:numRef>
          </c:val>
        </c:ser>
        <c:ser>
          <c:idx val="3"/>
          <c:order val="3"/>
          <c:tx>
            <c:v>Sociedade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673963621029063E-17"/>
                  <c:y val="-8.0724222276894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9.0221189603587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641228095772867E-3"/>
                  <c:y val="-8.0724222276894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0941520638485777E-3"/>
                  <c:y val="-9.4969673266934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_2022.xlsx]FALE CONOSCO'!$B$19:$B$30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_2022.xlsx]FALE CONOSCO'!$F$19:$F$30</c:f>
              <c:numCache>
                <c:formatCode>General</c:formatCode>
                <c:ptCount val="12"/>
                <c:pt idx="0">
                  <c:v>118</c:v>
                </c:pt>
                <c:pt idx="1">
                  <c:v>12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21</c:v>
                </c:pt>
                <c:pt idx="6">
                  <c:v>34</c:v>
                </c:pt>
                <c:pt idx="7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42748832"/>
        <c:axId val="-142753184"/>
      </c:barChart>
      <c:catAx>
        <c:axId val="-14274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2753184"/>
        <c:crosses val="autoZero"/>
        <c:auto val="1"/>
        <c:lblAlgn val="ctr"/>
        <c:lblOffset val="100"/>
        <c:noMultiLvlLbl val="0"/>
      </c:catAx>
      <c:valAx>
        <c:axId val="-142753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4274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16380729527244"/>
          <c:y val="0.17487295768280442"/>
          <c:w val="0.12684804994488277"/>
          <c:h val="0.367308142049618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/>
              <a:t>LIGAÇÕES</a:t>
            </a:r>
            <a:r>
              <a:rPr lang="pt-BR" sz="2000" baseline="0"/>
              <a:t> TELEFÔNICAS TRATADAS NA OUVIDORIA</a:t>
            </a:r>
            <a:endParaRPr lang="pt-BR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_2022.xlsx]FALE CONOSCO'!$B$34:$B$45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_2022.xlsx]FALE CONOSCO'!$C$34:$C$45</c:f>
              <c:numCache>
                <c:formatCode>General</c:formatCode>
                <c:ptCount val="12"/>
                <c:pt idx="0">
                  <c:v>268</c:v>
                </c:pt>
                <c:pt idx="1">
                  <c:v>552</c:v>
                </c:pt>
                <c:pt idx="2">
                  <c:v>678</c:v>
                </c:pt>
                <c:pt idx="3">
                  <c:v>507</c:v>
                </c:pt>
                <c:pt idx="4">
                  <c:v>466</c:v>
                </c:pt>
                <c:pt idx="5">
                  <c:v>383</c:v>
                </c:pt>
                <c:pt idx="6">
                  <c:v>360</c:v>
                </c:pt>
                <c:pt idx="7">
                  <c:v>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2752640"/>
        <c:axId val="-142747744"/>
      </c:barChart>
      <c:catAx>
        <c:axId val="-14275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2747744"/>
        <c:crosses val="autoZero"/>
        <c:auto val="1"/>
        <c:lblAlgn val="ctr"/>
        <c:lblOffset val="100"/>
        <c:noMultiLvlLbl val="0"/>
      </c:catAx>
      <c:valAx>
        <c:axId val="-142747744"/>
        <c:scaling>
          <c:orientation val="minMax"/>
          <c:max val="8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275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t-BR" b="1">
                <a:latin typeface="Times New Roman" panose="02020603050405020304" pitchFamily="18" charset="0"/>
                <a:cs typeface="Times New Roman" panose="02020603050405020304" pitchFamily="18" charset="0"/>
              </a:rPr>
              <a:t>ESTRADIFICAÇÃO</a:t>
            </a:r>
            <a:r>
              <a:rPr lang="pt-BR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DA LIGAÇÕES TELEFÔNICAS TRATADAS PELA OUVIDORIA</a:t>
            </a:r>
            <a:endParaRPr lang="pt-B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3312638085270365E-2"/>
          <c:y val="0.20412037037037037"/>
          <c:w val="0.93148773372226368"/>
          <c:h val="0.61498432487605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'[INDICADORES SGQ _2022.xlsx]FALE CONOSCO'!$C$49</c:f>
              <c:strCache>
                <c:ptCount val="1"/>
                <c:pt idx="0">
                  <c:v>APOSENTADO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320398041840513E-3"/>
                  <c:y val="9.2592592592591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_2022.xlsx]FALE CONOSCO'!$B$50:$B$61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_2022.xlsx]FALE CONOSCO'!$C$50:$C$61</c:f>
              <c:numCache>
                <c:formatCode>General</c:formatCode>
                <c:ptCount val="12"/>
                <c:pt idx="0">
                  <c:v>88</c:v>
                </c:pt>
                <c:pt idx="1">
                  <c:v>150</c:v>
                </c:pt>
                <c:pt idx="2">
                  <c:v>631</c:v>
                </c:pt>
                <c:pt idx="3">
                  <c:v>455</c:v>
                </c:pt>
                <c:pt idx="4">
                  <c:v>418</c:v>
                </c:pt>
                <c:pt idx="5">
                  <c:v>306</c:v>
                </c:pt>
                <c:pt idx="6">
                  <c:v>242</c:v>
                </c:pt>
                <c:pt idx="7">
                  <c:v>256</c:v>
                </c:pt>
              </c:numCache>
            </c:numRef>
          </c:val>
        </c:ser>
        <c:ser>
          <c:idx val="1"/>
          <c:order val="1"/>
          <c:tx>
            <c:strRef>
              <c:f>'[INDICADORES SGQ _2022.xlsx]FALE CONOSCO'!$D$49</c:f>
              <c:strCache>
                <c:ptCount val="1"/>
                <c:pt idx="0">
                  <c:v>PENSIONISTA</c:v>
                </c:pt>
              </c:strCache>
            </c:strRef>
          </c:tx>
          <c:spPr>
            <a:solidFill>
              <a:srgbClr val="CC00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7549552363177376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320398041840354E-3"/>
                  <c:y val="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300995104600885E-2"/>
                  <c:y val="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836915496232847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1048756920487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104875692048776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300995104600948E-2"/>
                  <c:y val="2.777777777777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_2022.xlsx]FALE CONOSCO'!$B$50:$B$61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_2022.xlsx]FALE CONOSCO'!$D$50:$D$61</c:f>
              <c:numCache>
                <c:formatCode>General</c:formatCode>
                <c:ptCount val="12"/>
                <c:pt idx="0">
                  <c:v>40</c:v>
                </c:pt>
                <c:pt idx="1">
                  <c:v>140</c:v>
                </c:pt>
                <c:pt idx="2">
                  <c:v>13</c:v>
                </c:pt>
                <c:pt idx="3">
                  <c:v>30</c:v>
                </c:pt>
                <c:pt idx="4">
                  <c:v>36</c:v>
                </c:pt>
                <c:pt idx="5">
                  <c:v>38</c:v>
                </c:pt>
                <c:pt idx="6">
                  <c:v>57</c:v>
                </c:pt>
                <c:pt idx="7">
                  <c:v>91</c:v>
                </c:pt>
              </c:numCache>
            </c:numRef>
          </c:val>
        </c:ser>
        <c:ser>
          <c:idx val="2"/>
          <c:order val="2"/>
          <c:tx>
            <c:strRef>
              <c:f>'[INDICADORES SGQ _2022.xlsx]FALE CONOSCO'!$E$49</c:f>
              <c:strCache>
                <c:ptCount val="1"/>
                <c:pt idx="0">
                  <c:v>SERVIDOR ATIVO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320398041840513E-3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300995104600885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104875692048838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64079608368071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10487569204877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1568955300416974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_2022.xlsx]FALE CONOSCO'!$B$50:$B$61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_2022.xlsx]FALE CONOSCO'!$E$50:$E$61</c:f>
              <c:numCache>
                <c:formatCode>General</c:formatCode>
                <c:ptCount val="12"/>
                <c:pt idx="0">
                  <c:v>120</c:v>
                </c:pt>
                <c:pt idx="1">
                  <c:v>237</c:v>
                </c:pt>
                <c:pt idx="2">
                  <c:v>4</c:v>
                </c:pt>
                <c:pt idx="3">
                  <c:v>22</c:v>
                </c:pt>
                <c:pt idx="4">
                  <c:v>12</c:v>
                </c:pt>
                <c:pt idx="5">
                  <c:v>27</c:v>
                </c:pt>
                <c:pt idx="6">
                  <c:v>46</c:v>
                </c:pt>
                <c:pt idx="7">
                  <c:v>69</c:v>
                </c:pt>
              </c:numCache>
            </c:numRef>
          </c:val>
        </c:ser>
        <c:ser>
          <c:idx val="3"/>
          <c:order val="3"/>
          <c:tx>
            <c:strRef>
              <c:f>'[INDICADORES SGQ _2022.xlsx]FALE CONOSCO'!$F$49</c:f>
              <c:strCache>
                <c:ptCount val="1"/>
                <c:pt idx="0">
                  <c:v>SOCIEDADE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6.40854727548093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157313538073184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372835887864809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64079608368071E-2"/>
                  <c:y val="-0.1111111111111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_2022.xlsx]FALE CONOSCO'!$B$50:$B$61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_2022.xlsx]FALE CONOSCO'!$F$50:$F$61</c:f>
              <c:numCache>
                <c:formatCode>General</c:formatCode>
                <c:ptCount val="12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0</c:v>
                </c:pt>
                <c:pt idx="4">
                  <c:v>0</c:v>
                </c:pt>
                <c:pt idx="5">
                  <c:v>12</c:v>
                </c:pt>
                <c:pt idx="6">
                  <c:v>15</c:v>
                </c:pt>
                <c:pt idx="7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2747200"/>
        <c:axId val="-142761888"/>
      </c:barChart>
      <c:catAx>
        <c:axId val="-14274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-142761888"/>
        <c:crosses val="autoZero"/>
        <c:auto val="1"/>
        <c:lblAlgn val="ctr"/>
        <c:lblOffset val="100"/>
        <c:noMultiLvlLbl val="0"/>
      </c:catAx>
      <c:valAx>
        <c:axId val="-142761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4274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388358319070736"/>
          <c:y val="0.18576334208223969"/>
          <c:w val="0.21151459710319301"/>
          <c:h val="0.355903324584426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82950722528581E-2"/>
          <c:y val="0.15879225920678852"/>
          <c:w val="0.9561579353283628"/>
          <c:h val="0.67106599575177694"/>
        </c:manualLayout>
      </c:layout>
      <c:barChart>
        <c:barDir val="col"/>
        <c:grouping val="clustered"/>
        <c:varyColors val="0"/>
        <c:ser>
          <c:idx val="0"/>
          <c:order val="0"/>
          <c:tx>
            <c:v>E-Sic</c:v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_2022.xlsx]E SIC - E OUV'!$B$4:$B$15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_2022.xlsx]E SIC - E OUV'!$C$4:$C$15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</c:numCache>
            </c:numRef>
          </c:val>
        </c:ser>
        <c:ser>
          <c:idx val="1"/>
          <c:order val="1"/>
          <c:tx>
            <c:v>E-OUV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_2022.xlsx]E SIC - E OUV'!$B$4:$B$15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_2022.xlsx]E SIC - E OUV'!$D$4:$D$15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9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2746656"/>
        <c:axId val="-142761344"/>
      </c:barChart>
      <c:catAx>
        <c:axId val="-14274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2761344"/>
        <c:crosses val="autoZero"/>
        <c:auto val="1"/>
        <c:lblAlgn val="ctr"/>
        <c:lblOffset val="100"/>
        <c:noMultiLvlLbl val="0"/>
      </c:catAx>
      <c:valAx>
        <c:axId val="-142761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4274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7310949532924587"/>
          <c:y val="0.15849302939590032"/>
          <c:w val="6.9027086867250606E-2"/>
          <c:h val="0.128788325964609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0.93063</cdr:x>
      <cdr:y>0.17445</cdr:y>
    </cdr:from>
    <cdr:to>
      <cdr:x>1</cdr:x>
      <cdr:y>0.46225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8465403" y="545633"/>
          <a:ext cx="630972" cy="90018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800" b="1"/>
            <a:t>↑</a:t>
          </a:r>
        </a:p>
        <a:p xmlns:a="http://schemas.openxmlformats.org/drawingml/2006/main">
          <a:pPr algn="ctr"/>
          <a:r>
            <a:rPr lang="pt-BR" sz="1400" b="1"/>
            <a:t>90%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174" tIns="45587" rIns="91174" bIns="45587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174" tIns="45587" rIns="91174" bIns="45587" rtlCol="0"/>
          <a:lstStyle>
            <a:lvl1pPr algn="r">
              <a:defRPr sz="1200"/>
            </a:lvl1pPr>
          </a:lstStyle>
          <a:p>
            <a:pPr rtl="0"/>
            <a:fld id="{AD90096A-944F-446E-A6AD-E32C0814D24F}" type="datetime1">
              <a:rPr lang="pt-BR" smtClean="0"/>
              <a:t>04/10/2022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7"/>
            <a:ext cx="2971800" cy="498055"/>
          </a:xfrm>
          <a:prstGeom prst="rect">
            <a:avLst/>
          </a:prstGeom>
        </p:spPr>
        <p:txBody>
          <a:bodyPr vert="horz" lIns="91174" tIns="45587" rIns="91174" bIns="45587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4" y="9428587"/>
            <a:ext cx="2971800" cy="498055"/>
          </a:xfrm>
          <a:prstGeom prst="rect">
            <a:avLst/>
          </a:prstGeom>
        </p:spPr>
        <p:txBody>
          <a:bodyPr vert="horz" lIns="91174" tIns="45587" rIns="91174" bIns="45587" rtlCol="0" anchor="b"/>
          <a:lstStyle>
            <a:lvl1pPr algn="r">
              <a:defRPr sz="1200"/>
            </a:lvl1pPr>
          </a:lstStyle>
          <a:p>
            <a:pPr rtl="0"/>
            <a:fld id="{F7ABD897-4713-476D-AE20-029593262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13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174" tIns="45587" rIns="91174" bIns="45587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174" tIns="45587" rIns="91174" bIns="45587" rtlCol="0"/>
          <a:lstStyle>
            <a:lvl1pPr algn="r">
              <a:defRPr sz="1200"/>
            </a:lvl1pPr>
          </a:lstStyle>
          <a:p>
            <a:pPr rtl="0"/>
            <a:fld id="{89544A0D-EA56-44CE-9109-6085F9102635}" type="datetime1">
              <a:rPr lang="pt-BR" noProof="0" smtClean="0"/>
              <a:t>04/10/2022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4" tIns="45587" rIns="91174" bIns="45587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1" y="4777194"/>
            <a:ext cx="5486400" cy="3908614"/>
          </a:xfrm>
          <a:prstGeom prst="rect">
            <a:avLst/>
          </a:prstGeom>
        </p:spPr>
        <p:txBody>
          <a:bodyPr vert="horz" lIns="91174" tIns="45587" rIns="91174" bIns="45587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7"/>
            <a:ext cx="2971800" cy="498055"/>
          </a:xfrm>
          <a:prstGeom prst="rect">
            <a:avLst/>
          </a:prstGeom>
        </p:spPr>
        <p:txBody>
          <a:bodyPr vert="horz" lIns="91174" tIns="45587" rIns="91174" bIns="45587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4" y="9428587"/>
            <a:ext cx="2971800" cy="498055"/>
          </a:xfrm>
          <a:prstGeom prst="rect">
            <a:avLst/>
          </a:prstGeom>
        </p:spPr>
        <p:txBody>
          <a:bodyPr vert="horz" lIns="91174" tIns="45587" rIns="91174" bIns="45587" rtlCol="0" anchor="b"/>
          <a:lstStyle>
            <a:lvl1pPr algn="r">
              <a:defRPr sz="1200"/>
            </a:lvl1pPr>
          </a:lstStyle>
          <a:p>
            <a:pPr rtl="0"/>
            <a:fld id="{8FCC149C-479E-4175-B238-B83A279FCF5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28973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930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996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375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9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633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978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541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751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450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18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15531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13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204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175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824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464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315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070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636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318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995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457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90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64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87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56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8635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509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940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579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5240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6712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7314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6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8775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2033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67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2475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0986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9791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2781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9055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8602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1310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38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6813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3424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2469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765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53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811029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54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587619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55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129448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9664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57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139413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426534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59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60753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340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60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5400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61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567534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62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694880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63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185646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9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5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556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0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A0BE5-B5F9-4A2E-A1FB-E7CE3178CF78}" type="datetime1">
              <a:rPr lang="pt-BR" noProof="0" smtClean="0"/>
              <a:t>04/10/2022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3980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4A2996-4177-4C84-B80D-D71A8B6FB638}" type="datetime1">
              <a:rPr lang="pt-BR" noProof="0" smtClean="0"/>
              <a:t>04/10/2022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6311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FFE6A5-DAB3-466D-8CD6-425C7BB25F36}" type="datetime1">
              <a:rPr lang="pt-BR" noProof="0" smtClean="0"/>
              <a:t>04/10/2022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125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AC44A5-B189-4294-AD3B-45C2F3811313}" type="datetime1">
              <a:rPr lang="pt-BR" noProof="0" smtClean="0"/>
              <a:t>04/10/2022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8651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D48247D-8F55-4C67-8CEC-FB91C19077C6}" type="datetime1">
              <a:rPr lang="pt-BR" noProof="0" smtClean="0"/>
              <a:t>04/10/2022</a:t>
            </a:fld>
            <a:endParaRPr lang="en-US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010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1009B9-3BFA-4B31-93BD-EEAAC7A39DBA}" type="datetime1">
              <a:rPr lang="pt-BR" noProof="0" smtClean="0"/>
              <a:t>04/10/2022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292478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45EC97-02D3-4D28-9DF9-8EB0057ADB76}" type="datetime1">
              <a:rPr lang="pt-BR" noProof="0" smtClean="0"/>
              <a:t>04/10/2022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4836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E5CBDD-144E-4B99-A727-A77DC1941B60}" type="datetime1">
              <a:rPr lang="pt-BR" noProof="0" smtClean="0"/>
              <a:t>04/10/2022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0603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43751C-F402-4BAC-8E94-44673F7357CE}" type="datetime1">
              <a:rPr lang="pt-BR" noProof="0" smtClean="0"/>
              <a:t>04/10/2022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3042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348B61-B754-4C3E-84BD-3EECCF51B78F}" type="datetime1">
              <a:rPr lang="pt-BR" noProof="0" smtClean="0"/>
              <a:t>04/10/2022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1288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5D2905-4C56-46A4-94B3-221175073042}" type="datetime1">
              <a:rPr lang="pt-BR" noProof="0" smtClean="0"/>
              <a:t>04/10/2022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084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1009B9-3BFA-4B31-93BD-EEAAC7A39DBA}" type="datetime1">
              <a:rPr lang="pt-BR" noProof="0" smtClean="0"/>
              <a:t>04/10/2022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447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bg1"/>
                </a:solidFill>
              </a:rPr>
              <a:t>AGO-2022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PRO GESTÃO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108725"/>
              </p:ext>
            </p:extLst>
          </p:nvPr>
        </p:nvGraphicFramePr>
        <p:xfrm>
          <a:off x="659029" y="1458097"/>
          <a:ext cx="10553594" cy="252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815949"/>
              </p:ext>
            </p:extLst>
          </p:nvPr>
        </p:nvGraphicFramePr>
        <p:xfrm>
          <a:off x="659029" y="4061254"/>
          <a:ext cx="10553593" cy="240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105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82" y="1501623"/>
            <a:ext cx="5486738" cy="504186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80" y="2977803"/>
            <a:ext cx="3118739" cy="14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38343"/>
              </p:ext>
            </p:extLst>
          </p:nvPr>
        </p:nvGraphicFramePr>
        <p:xfrm>
          <a:off x="1105804" y="1185830"/>
          <a:ext cx="9947442" cy="2611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161259"/>
              </p:ext>
            </p:extLst>
          </p:nvPr>
        </p:nvGraphicFramePr>
        <p:xfrm>
          <a:off x="1105804" y="3937687"/>
          <a:ext cx="9947442" cy="256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388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3516" r="727" b="401"/>
          <a:stretch/>
        </p:blipFill>
        <p:spPr>
          <a:xfrm>
            <a:off x="3941835" y="1615852"/>
            <a:ext cx="4061194" cy="4578381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Registro “E-OUV/E-SIC”</a:t>
            </a:r>
            <a:endParaRPr lang="pt-BR" sz="1600" dirty="0">
              <a:solidFill>
                <a:srgbClr val="FFFF00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034883"/>
              </p:ext>
            </p:extLst>
          </p:nvPr>
        </p:nvGraphicFramePr>
        <p:xfrm>
          <a:off x="553571" y="2347784"/>
          <a:ext cx="10780058" cy="274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02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das Reclamações de Clientes em até 5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6285"/>
              </p:ext>
            </p:extLst>
          </p:nvPr>
        </p:nvGraphicFramePr>
        <p:xfrm>
          <a:off x="1430032" y="1268208"/>
          <a:ext cx="9222871" cy="230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266208"/>
              </p:ext>
            </p:extLst>
          </p:nvPr>
        </p:nvGraphicFramePr>
        <p:xfrm>
          <a:off x="1430032" y="3910381"/>
          <a:ext cx="9222871" cy="256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265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22829" y="2728155"/>
            <a:ext cx="899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AVALIAÇÃO DE DESEMPENHO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15750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005110"/>
              </p:ext>
            </p:extLst>
          </p:nvPr>
        </p:nvGraphicFramePr>
        <p:xfrm>
          <a:off x="1511393" y="1330797"/>
          <a:ext cx="9141510" cy="232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644269"/>
              </p:ext>
            </p:extLst>
          </p:nvPr>
        </p:nvGraphicFramePr>
        <p:xfrm>
          <a:off x="1511393" y="3869303"/>
          <a:ext cx="9141510" cy="207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512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37303" y="126228"/>
            <a:ext cx="8743086" cy="862313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n-lt"/>
              </a:rPr>
              <a:t>Avaliação de Desempenho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2400" b="1" dirty="0">
                <a:solidFill>
                  <a:srgbClr val="FFFF00"/>
                </a:solidFill>
                <a:latin typeface="+mn-lt"/>
              </a:rPr>
              <a:t>Aposentadorias Concluídas Dentro do Prazo de 40 dias </a:t>
            </a:r>
            <a:r>
              <a:rPr lang="pt-BR" sz="2400" b="1" dirty="0" smtClean="0">
                <a:solidFill>
                  <a:srgbClr val="FFFF00"/>
                </a:solidFill>
                <a:latin typeface="+mn-lt"/>
              </a:rPr>
              <a:t>úteis</a:t>
            </a:r>
            <a:endParaRPr lang="pt-BR" b="1" dirty="0"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77" y="1484805"/>
            <a:ext cx="10058400" cy="45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8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t="3695" r="30381" b="6452"/>
          <a:stretch/>
        </p:blipFill>
        <p:spPr>
          <a:xfrm>
            <a:off x="573873" y="2270036"/>
            <a:ext cx="3580066" cy="294451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3607" r="30348" b="3707"/>
          <a:stretch/>
        </p:blipFill>
        <p:spPr>
          <a:xfrm>
            <a:off x="4236317" y="2270036"/>
            <a:ext cx="3408397" cy="295099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3693" r="23258" b="6096"/>
          <a:stretch/>
        </p:blipFill>
        <p:spPr>
          <a:xfrm>
            <a:off x="7727092" y="2273367"/>
            <a:ext cx="3883706" cy="29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Elogio ao Atendimento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Agosto de 2022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675" y="2815640"/>
            <a:ext cx="10515600" cy="13255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Cumpro o dever de elogiar essa competente funcionária, Ana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Athaide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pela a qual tive o atendimento exemplar. Parabéns pelo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execepcional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atendimento.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(Sr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Orlando B. de Freitas - Aposentado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451675" y="13245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e atenção excelentes (OTIMO)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(Sra. </a:t>
            </a:r>
            <a:r>
              <a:rPr lang="pt-B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Lucilia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Público Geral)     </a:t>
            </a:r>
            <a:endParaRPr lang="pt-B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451675" y="4306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Agradeço a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Instiuição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Amazonprev por ter em sua equipe a funcionária Ana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Athaide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uma pessoa competente, muito atenciosa com seu timbre de voz doce, e principalmente, um atendimento primoroso. Saio daqui FELIZ!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(Sra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Nize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Vieira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Aposentada)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r="14599" b="2715"/>
          <a:stretch/>
        </p:blipFill>
        <p:spPr>
          <a:xfrm>
            <a:off x="162796" y="1836938"/>
            <a:ext cx="6387423" cy="4662715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390248"/>
              </p:ext>
            </p:extLst>
          </p:nvPr>
        </p:nvGraphicFramePr>
        <p:xfrm>
          <a:off x="6902114" y="2430645"/>
          <a:ext cx="4493559" cy="27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9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880977"/>
              </p:ext>
            </p:extLst>
          </p:nvPr>
        </p:nvGraphicFramePr>
        <p:xfrm>
          <a:off x="1254352" y="1392194"/>
          <a:ext cx="9559357" cy="254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878480"/>
              </p:ext>
            </p:extLst>
          </p:nvPr>
        </p:nvGraphicFramePr>
        <p:xfrm>
          <a:off x="1254352" y="3665838"/>
          <a:ext cx="9559357" cy="266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010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5" y="1750918"/>
            <a:ext cx="11276969" cy="376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24"/>
          <a:stretch/>
        </p:blipFill>
        <p:spPr>
          <a:xfrm>
            <a:off x="535145" y="1765894"/>
            <a:ext cx="6343763" cy="3949475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802617"/>
              </p:ext>
            </p:extLst>
          </p:nvPr>
        </p:nvGraphicFramePr>
        <p:xfrm>
          <a:off x="7030994" y="21480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070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5780" y="1341372"/>
            <a:ext cx="640135" cy="774259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221600"/>
              </p:ext>
            </p:extLst>
          </p:nvPr>
        </p:nvGraphicFramePr>
        <p:xfrm>
          <a:off x="1275344" y="1498846"/>
          <a:ext cx="9256295" cy="250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864631"/>
              </p:ext>
            </p:extLst>
          </p:nvPr>
        </p:nvGraphicFramePr>
        <p:xfrm>
          <a:off x="1275343" y="4166157"/>
          <a:ext cx="9256295" cy="2052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812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43" y="1542192"/>
            <a:ext cx="11284389" cy="48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Recadastramento de 95% da Massa de Segurados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9709" y="4551218"/>
            <a:ext cx="10723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 dirty="0"/>
              <a:t>Conforme o Planejamento Estratégico, através da ação A.2.1.8.B, estamos em tratativa para a realização do censo previdenciário dos ativos, inativos e pensionistas do Governo do Estado do Amazonas;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16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 dirty="0"/>
              <a:t>O censo em 2022, cumprirá os requisitos do recadastramento da massa dos inativos e pensionistas.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066833"/>
              </p:ext>
            </p:extLst>
          </p:nvPr>
        </p:nvGraphicFramePr>
        <p:xfrm>
          <a:off x="790958" y="1299518"/>
          <a:ext cx="1072259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38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375" y="1462392"/>
            <a:ext cx="9480102" cy="220694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1023" y="1834281"/>
            <a:ext cx="603556" cy="7315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375" y="3854465"/>
            <a:ext cx="9516681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80" y="1174466"/>
            <a:ext cx="10414839" cy="45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200" b="1" dirty="0" smtClean="0">
                <a:solidFill>
                  <a:srgbClr val="FFFF00"/>
                </a:solidFill>
              </a:rPr>
              <a:t>Envio dos Processos de Benefícios ao TCE para Registro no Prazo da Corte</a:t>
            </a:r>
            <a:endParaRPr lang="pt-BR" sz="22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211" y="1195014"/>
            <a:ext cx="9248434" cy="24147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71" y="3661200"/>
            <a:ext cx="5276588" cy="31968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3959" y="3661200"/>
            <a:ext cx="5276588" cy="31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6603" y="2728155"/>
            <a:ext cx="882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CONTEXTO ORGANIZACIONAL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6469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Certidão de Tempo de Contribuição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647" y="2042040"/>
            <a:ext cx="6486706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Inclusões</a:t>
            </a:r>
            <a:r>
              <a:rPr lang="en-US" sz="2200" b="1" dirty="0" smtClean="0">
                <a:solidFill>
                  <a:srgbClr val="FFFF00"/>
                </a:solidFill>
              </a:rPr>
              <a:t> e </a:t>
            </a:r>
            <a:r>
              <a:rPr lang="en-US" sz="2200" b="1" dirty="0" err="1" smtClean="0">
                <a:solidFill>
                  <a:srgbClr val="FFFF00"/>
                </a:solidFill>
              </a:rPr>
              <a:t>Exclusões</a:t>
            </a:r>
            <a:r>
              <a:rPr lang="en-US" sz="2200" b="1" dirty="0" smtClean="0">
                <a:solidFill>
                  <a:srgbClr val="FFFF00"/>
                </a:solidFill>
              </a:rPr>
              <a:t>  de </a:t>
            </a:r>
            <a:r>
              <a:rPr lang="en-US" sz="2200" b="1" dirty="0" err="1" smtClean="0">
                <a:solidFill>
                  <a:srgbClr val="FFFF00"/>
                </a:solidFill>
              </a:rPr>
              <a:t>Dependentes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10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535" y="1613182"/>
            <a:ext cx="8035224" cy="229979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625" y="4211148"/>
            <a:ext cx="9011701" cy="24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Rest. Cont. Prev.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35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237" y="1143625"/>
            <a:ext cx="6328196" cy="257490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956" y="3820601"/>
            <a:ext cx="7489989" cy="29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Transferência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Conta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Corrente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12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900" y="1195014"/>
            <a:ext cx="6309907" cy="229839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310" y="3572775"/>
            <a:ext cx="7865476" cy="31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Declaração</a:t>
            </a:r>
            <a:r>
              <a:rPr lang="en-US" sz="2200" b="1" dirty="0" smtClean="0">
                <a:solidFill>
                  <a:srgbClr val="FFFF00"/>
                </a:solidFill>
              </a:rPr>
              <a:t> de Tempo </a:t>
            </a:r>
            <a:r>
              <a:rPr lang="en-US" sz="2200" b="1" dirty="0" err="1" smtClean="0">
                <a:solidFill>
                  <a:srgbClr val="FFFF00"/>
                </a:solidFill>
              </a:rPr>
              <a:t>Averbado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35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643" y="1195014"/>
            <a:ext cx="7578920" cy="317706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8337" y="4536242"/>
            <a:ext cx="5858764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Processos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642" y="2118246"/>
            <a:ext cx="7876715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Processos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1338"/>
            <a:ext cx="12192000" cy="259962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6654"/>
            <a:ext cx="12192000" cy="30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Inclusões</a:t>
            </a:r>
            <a:r>
              <a:rPr lang="en-US" sz="2200" b="1" dirty="0" smtClean="0">
                <a:solidFill>
                  <a:srgbClr val="FFFF00"/>
                </a:solidFill>
              </a:rPr>
              <a:t> e </a:t>
            </a:r>
            <a:r>
              <a:rPr lang="en-US" sz="2200" b="1" dirty="0" err="1" smtClean="0">
                <a:solidFill>
                  <a:srgbClr val="FFFF00"/>
                </a:solidFill>
              </a:rPr>
              <a:t>Exclusões</a:t>
            </a:r>
            <a:r>
              <a:rPr lang="en-US" sz="2200" b="1" dirty="0" smtClean="0">
                <a:solidFill>
                  <a:srgbClr val="FFFF00"/>
                </a:solidFill>
              </a:rPr>
              <a:t>  de </a:t>
            </a:r>
            <a:r>
              <a:rPr lang="en-US" sz="2200" b="1" dirty="0" err="1" smtClean="0">
                <a:solidFill>
                  <a:srgbClr val="FFFF00"/>
                </a:solidFill>
              </a:rPr>
              <a:t>Benefícios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na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Folha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Pagamento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450" y="1195014"/>
            <a:ext cx="8340051" cy="27592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575" y="4033647"/>
            <a:ext cx="9809314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Inclusão de Novas Pensões na Folha de Pagamento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22" y="1174403"/>
            <a:ext cx="11833362" cy="274680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744" y="3979970"/>
            <a:ext cx="8297375" cy="278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Compensação Previdenciária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66" y="1583335"/>
            <a:ext cx="10800208" cy="47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ta para a Direita 17"/>
          <p:cNvSpPr/>
          <p:nvPr/>
        </p:nvSpPr>
        <p:spPr>
          <a:xfrm>
            <a:off x="297985" y="1583142"/>
            <a:ext cx="11765347" cy="4954136"/>
          </a:xfrm>
          <a:prstGeom prst="rightArrow">
            <a:avLst>
              <a:gd name="adj1" fmla="val 50000"/>
              <a:gd name="adj2" fmla="val 362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Agosto de 2022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  <p:sp>
        <p:nvSpPr>
          <p:cNvPr id="15" name="Retângulo Arredondado 14"/>
          <p:cNvSpPr/>
          <p:nvPr/>
        </p:nvSpPr>
        <p:spPr>
          <a:xfrm>
            <a:off x="3539710" y="3516205"/>
            <a:ext cx="3304710" cy="108800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7" name="Retângulo Arredondado 16"/>
          <p:cNvSpPr/>
          <p:nvPr/>
        </p:nvSpPr>
        <p:spPr>
          <a:xfrm>
            <a:off x="7202670" y="2989245"/>
            <a:ext cx="3342268" cy="171961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6160" y="1992573"/>
            <a:ext cx="8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CAUSA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772623" y="1913610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EFEITO</a:t>
            </a:r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010843" y="1845185"/>
            <a:ext cx="17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CONSEQUÊNCIA</a:t>
            </a:r>
            <a:endParaRPr lang="pt-BR" b="1" dirty="0"/>
          </a:p>
        </p:txBody>
      </p:sp>
      <p:sp>
        <p:nvSpPr>
          <p:cNvPr id="13" name="Retângulo Arredondado 11"/>
          <p:cNvSpPr/>
          <p:nvPr/>
        </p:nvSpPr>
        <p:spPr>
          <a:xfrm>
            <a:off x="297985" y="2829404"/>
            <a:ext cx="2949378" cy="2768754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/>
          </a:p>
        </p:txBody>
      </p:sp>
      <p:sp>
        <p:nvSpPr>
          <p:cNvPr id="14" name="Retângulo Arredondado 11"/>
          <p:cNvSpPr/>
          <p:nvPr/>
        </p:nvSpPr>
        <p:spPr>
          <a:xfrm>
            <a:off x="297985" y="2829403"/>
            <a:ext cx="2949378" cy="2768754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Execução da ação de alinhamento do sistema de gestão, sendo uma das metas, a redução do estoque de processos previdenciários gerados na pandemia da Covid-19;</a:t>
            </a:r>
            <a:endParaRPr lang="pt-BR" sz="2000" b="1" dirty="0"/>
          </a:p>
        </p:txBody>
      </p:sp>
      <p:sp>
        <p:nvSpPr>
          <p:cNvPr id="16" name="Retângulo Arredondado 14"/>
          <p:cNvSpPr/>
          <p:nvPr/>
        </p:nvSpPr>
        <p:spPr>
          <a:xfrm>
            <a:off x="3539710" y="3516204"/>
            <a:ext cx="3304710" cy="108800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Aumento nas análises dos processos previdenciários;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 Arredondado 16"/>
          <p:cNvSpPr/>
          <p:nvPr/>
        </p:nvSpPr>
        <p:spPr>
          <a:xfrm>
            <a:off x="7202670" y="2989245"/>
            <a:ext cx="3342268" cy="171961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Alcance dos indicadores previdenciários.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Demandas da GETEC atendidas no prazo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2680539"/>
            <a:ext cx="5632313" cy="29797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109" y="2680539"/>
            <a:ext cx="6229150" cy="29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Chamadas Solucionadas Help </a:t>
            </a:r>
            <a:r>
              <a:rPr lang="pt-BR" sz="2400" b="1" dirty="0" err="1" smtClean="0">
                <a:solidFill>
                  <a:srgbClr val="FFFF00"/>
                </a:solidFill>
              </a:rPr>
              <a:t>Desck</a:t>
            </a:r>
            <a:r>
              <a:rPr lang="pt-BR" sz="2400" b="1" dirty="0" smtClean="0">
                <a:solidFill>
                  <a:srgbClr val="FFFF00"/>
                </a:solidFill>
              </a:rPr>
              <a:t> T.I.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89" y="2001796"/>
            <a:ext cx="5830213" cy="337375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103" y="2001797"/>
            <a:ext cx="5292584" cy="33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820" y="1785985"/>
            <a:ext cx="709635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GEJUR – Produtividade Prev. Adm.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6" y="840749"/>
            <a:ext cx="12192000" cy="601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GEJUR – Produtividade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9206"/>
            <a:ext cx="12192000" cy="560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61" y="1405900"/>
            <a:ext cx="7401057" cy="18549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61" y="3412254"/>
            <a:ext cx="7401057" cy="14504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61" y="5014074"/>
            <a:ext cx="7401057" cy="63146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061" y="5796961"/>
            <a:ext cx="7401057" cy="83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82" y="1458264"/>
            <a:ext cx="4590686" cy="186553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82" y="4046506"/>
            <a:ext cx="4590686" cy="194479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8441" y="2580291"/>
            <a:ext cx="459068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Produtividade GADIR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6721"/>
            <a:ext cx="12192000" cy="50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Laudo CONTRIN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134" y="1285103"/>
            <a:ext cx="5401158" cy="557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18363" y="2728155"/>
            <a:ext cx="8895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RECURSOS HUMANOS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5260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3" y="1741307"/>
            <a:ext cx="10746053" cy="44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Qtde. de Colaboradores, Estagiários e Terceirizados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021" y="1621379"/>
            <a:ext cx="7449958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Absenteísmo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957" y="1968806"/>
            <a:ext cx="5881850" cy="35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AVALIAÇÃO DOS FORNECEDORES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5644"/>
            <a:ext cx="12173702" cy="57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67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8" y="1115644"/>
            <a:ext cx="12173702" cy="57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39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5644"/>
            <a:ext cx="12192000" cy="57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198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PAGAMENTO DE CONTAS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Água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314" y="1801227"/>
            <a:ext cx="9181372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89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Energia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59" y="1813420"/>
            <a:ext cx="9163082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60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Telefonia Móvel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362" y="1816468"/>
            <a:ext cx="9175275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5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513605"/>
              </p:ext>
            </p:extLst>
          </p:nvPr>
        </p:nvGraphicFramePr>
        <p:xfrm>
          <a:off x="1065384" y="1754660"/>
          <a:ext cx="9896475" cy="187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452544"/>
              </p:ext>
            </p:extLst>
          </p:nvPr>
        </p:nvGraphicFramePr>
        <p:xfrm>
          <a:off x="1065384" y="3821938"/>
          <a:ext cx="9805988" cy="195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949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Telefonia Fixa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59" y="1822565"/>
            <a:ext cx="9163082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25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Correios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555" y="1807323"/>
            <a:ext cx="9150889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335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Táxi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654" y="1901819"/>
            <a:ext cx="6864691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156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Imprensa Oficial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516856" y="1821656"/>
          <a:ext cx="9158288" cy="321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15888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bg1"/>
                </a:solidFill>
              </a:rPr>
              <a:t>AGO-2022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PRO GESTÃO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28155"/>
            <a:ext cx="895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FOCO NO CLIENTE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3561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Satisfação dos Clientes em Relação ao Atendimento da </a:t>
            </a:r>
            <a:r>
              <a:rPr lang="pt-BR" sz="2000" b="1" dirty="0" smtClean="0">
                <a:solidFill>
                  <a:srgbClr val="FFFF00"/>
                </a:solidFill>
              </a:rPr>
              <a:t>AMAZONPREV</a:t>
            </a:r>
            <a:endParaRPr lang="pt-BR" sz="1400" dirty="0">
              <a:solidFill>
                <a:srgbClr val="FFFF00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596580"/>
              </p:ext>
            </p:extLst>
          </p:nvPr>
        </p:nvGraphicFramePr>
        <p:xfrm>
          <a:off x="403655" y="1185830"/>
          <a:ext cx="11161222" cy="257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385279"/>
              </p:ext>
            </p:extLst>
          </p:nvPr>
        </p:nvGraphicFramePr>
        <p:xfrm>
          <a:off x="403655" y="3954167"/>
          <a:ext cx="11161222" cy="220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327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Satisfação dos Clientes em Relação ao Atendimento da </a:t>
            </a:r>
            <a:r>
              <a:rPr lang="pt-BR" sz="2000" b="1" dirty="0" smtClean="0">
                <a:solidFill>
                  <a:srgbClr val="FFFF00"/>
                </a:solidFill>
              </a:rPr>
              <a:t>AMAZONPREV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t="5692" r="626" b="1840"/>
          <a:stretch/>
        </p:blipFill>
        <p:spPr>
          <a:xfrm>
            <a:off x="411892" y="2141838"/>
            <a:ext cx="3297422" cy="323747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28" y="2146208"/>
            <a:ext cx="3839361" cy="32331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1975" r="1486" b="1975"/>
          <a:stretch/>
        </p:blipFill>
        <p:spPr>
          <a:xfrm>
            <a:off x="7773703" y="2141838"/>
            <a:ext cx="3924027" cy="32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E252AE-1687-4F4A-AAAD-EE8304DE90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99C30C-D4EF-40A1-90A6-0C8077024112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BA78EF8-E824-4C87-A4FF-3288A5E91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914</Words>
  <Application>Microsoft Office PowerPoint</Application>
  <PresentationFormat>Widescreen</PresentationFormat>
  <Paragraphs>266</Paragraphs>
  <Slides>64</Slides>
  <Notes>64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Cumpro o dever de elogiar essa competente funcionária, Ana Athaide, pela a qual tive o atendimento exemplar. Parabéns pelo execepcional atendimento. (Sr. Orlando B. de Freitas - Aposentado)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de Desempenho Aposentadorias Concluídas Dentro do Prazo de 40 dias úteis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DOS FORNECEDORES</vt:lpstr>
      <vt:lpstr>AVALIAÇÃO DOS FORNECEDORES</vt:lpstr>
      <vt:lpstr>AVALIAÇÃO DOS FORNECEDORES</vt:lpstr>
      <vt:lpstr>Apresentação do PowerPoint</vt:lpstr>
      <vt:lpstr>PAGAMENTO DE CONTAS Consumo de Água</vt:lpstr>
      <vt:lpstr>PAGAMENTO DE CONTAS Consumo de Energia</vt:lpstr>
      <vt:lpstr>PAGAMENTO DE CONTAS Consumo de Telefonia Móvel</vt:lpstr>
      <vt:lpstr>PAGAMENTO DE CONTAS Consumo de Telefonia Fixa</vt:lpstr>
      <vt:lpstr>PAGAMENTO DE CONTAS Consumo de Correios</vt:lpstr>
      <vt:lpstr>PAGAMENTO DE CONTAS Consumo de Táxi</vt:lpstr>
      <vt:lpstr>PAGAMENTO DE CONTAS Consumo de Imprensa Oficial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2021-08-16T19:49:09Z</dcterms:created>
  <dcterms:modified xsi:type="dcterms:W3CDTF">2022-10-04T14:45:25Z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