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9"/>
  </p:notesMasterIdLst>
  <p:handoutMasterIdLst>
    <p:handoutMasterId r:id="rId70"/>
  </p:handoutMasterIdLst>
  <p:sldIdLst>
    <p:sldId id="264" r:id="rId5"/>
    <p:sldId id="383" r:id="rId6"/>
    <p:sldId id="284" r:id="rId7"/>
    <p:sldId id="384" r:id="rId8"/>
    <p:sldId id="318" r:id="rId9"/>
    <p:sldId id="390" r:id="rId10"/>
    <p:sldId id="320" r:id="rId11"/>
    <p:sldId id="365" r:id="rId12"/>
    <p:sldId id="385" r:id="rId13"/>
    <p:sldId id="386" r:id="rId14"/>
    <p:sldId id="369" r:id="rId15"/>
    <p:sldId id="387" r:id="rId16"/>
    <p:sldId id="371" r:id="rId17"/>
    <p:sldId id="388" r:id="rId18"/>
    <p:sldId id="389" r:id="rId19"/>
    <p:sldId id="289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9" r:id="rId28"/>
    <p:sldId id="391" r:id="rId29"/>
    <p:sldId id="298" r:id="rId30"/>
    <p:sldId id="300" r:id="rId31"/>
    <p:sldId id="328" r:id="rId32"/>
    <p:sldId id="380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01" r:id="rId41"/>
    <p:sldId id="302" r:id="rId42"/>
    <p:sldId id="303" r:id="rId43"/>
    <p:sldId id="357" r:id="rId44"/>
    <p:sldId id="358" r:id="rId45"/>
    <p:sldId id="361" r:id="rId46"/>
    <p:sldId id="381" r:id="rId47"/>
    <p:sldId id="382" r:id="rId48"/>
    <p:sldId id="362" r:id="rId49"/>
    <p:sldId id="363" r:id="rId50"/>
    <p:sldId id="360" r:id="rId51"/>
    <p:sldId id="356" r:id="rId52"/>
    <p:sldId id="330" r:id="rId53"/>
    <p:sldId id="331" r:id="rId54"/>
    <p:sldId id="332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</p:sldIdLst>
  <p:sldSz cx="12192000" cy="6858000"/>
  <p:notesSz cx="6858000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93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445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121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75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922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370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052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73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263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9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567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607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609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8249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80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17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8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15/07/2022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15/07/2022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15/07/2022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FEV-2022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30" y="1185830"/>
            <a:ext cx="9986113" cy="26556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30" y="4013903"/>
            <a:ext cx="998611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243" y="1309119"/>
            <a:ext cx="7529514" cy="50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1185830"/>
            <a:ext cx="9961727" cy="27556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35" y="4011647"/>
            <a:ext cx="996172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012" y="1185830"/>
            <a:ext cx="5014429" cy="56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 Sic / E- </a:t>
            </a:r>
            <a:r>
              <a:rPr lang="pt-BR" sz="2400" b="1" dirty="0" err="1" smtClean="0">
                <a:solidFill>
                  <a:srgbClr val="FFFF00"/>
                </a:solidFill>
              </a:rPr>
              <a:t>Ouv</a:t>
            </a:r>
            <a:r>
              <a:rPr lang="pt-BR" sz="2400" b="1" dirty="0" smtClean="0">
                <a:solidFill>
                  <a:srgbClr val="FFFF00"/>
                </a:solidFill>
              </a:rPr>
              <a:t>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4" y="1185830"/>
            <a:ext cx="9827365" cy="25370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34" y="3972716"/>
            <a:ext cx="9827365" cy="27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90" y="1174403"/>
            <a:ext cx="9198169" cy="25178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245" y="3751028"/>
            <a:ext cx="8151058" cy="292023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0113718" y="2010032"/>
            <a:ext cx="6307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  <a:endParaRPr lang="pt-B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10176303" y="1764632"/>
            <a:ext cx="252800" cy="245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0" y="1528670"/>
            <a:ext cx="10493889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195015"/>
            <a:ext cx="8165432" cy="5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smtClean="0">
                <a:solidFill>
                  <a:srgbClr val="FFFF00"/>
                </a:solidFill>
              </a:rPr>
              <a:t>Fevereiro </a:t>
            </a:r>
            <a:r>
              <a:rPr lang="pt-BR" sz="2400" b="1" dirty="0" smtClean="0">
                <a:solidFill>
                  <a:srgbClr val="FFFF00"/>
                </a:solidFill>
              </a:rPr>
              <a:t>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Muito bem receptivos, muito acolhedor!     </a:t>
            </a:r>
            <a:r>
              <a:rPr lang="pt-BR" sz="1600" dirty="0" smtClean="0"/>
              <a:t>( Sr. Edilson Nonato– Pensionista)</a:t>
            </a:r>
            <a:endParaRPr lang="pt-BR" sz="16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Um atendimento de excelente qualidade! </a:t>
            </a:r>
            <a:r>
              <a:rPr lang="pt-BR" sz="1600" dirty="0" smtClean="0"/>
              <a:t>(Sra. Suane Regina – Aposentada)</a:t>
            </a:r>
            <a:endParaRPr lang="pt-BR" sz="1600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Os recepcionistas são muito educados e atenciosos, continuem assim! </a:t>
            </a:r>
            <a:r>
              <a:rPr lang="pt-BR" sz="1700" dirty="0" smtClean="0"/>
              <a:t>(Sr. Simon Garcia – Aposentado)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1477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53" y="1608881"/>
            <a:ext cx="5770651" cy="46669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400" y="1608881"/>
            <a:ext cx="5516758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559" y="1195014"/>
            <a:ext cx="8802807" cy="27556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251" y="1491340"/>
            <a:ext cx="549114" cy="6940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558" y="3950645"/>
            <a:ext cx="8802807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504039"/>
            <a:ext cx="11808095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7" y="1635281"/>
            <a:ext cx="5756740" cy="43805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537" y="1635281"/>
            <a:ext cx="6272463" cy="43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410" y="1195014"/>
            <a:ext cx="8242506" cy="24690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034" y="3859292"/>
            <a:ext cx="8223881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16" y="1451576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/>
              <a:t>Recadastramento suspenso por força do Decreto nº 42.061 de 16/03/2020.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/>
              <a:t>Conforme Planejamento Estratégico 2022-2025, através da ação A_4.1.1.H – </a:t>
            </a:r>
            <a:r>
              <a:rPr lang="pt-BR" sz="1600" i="1" dirty="0" smtClean="0"/>
              <a:t>Contratar e implantar Sistema de Reconhecimento Facial para a realização do recadastramento</a:t>
            </a:r>
            <a:r>
              <a:rPr lang="pt-BR" sz="1600" dirty="0" smtClean="0"/>
              <a:t>. Informamos que em Março será realizada a prova de conceito com o Sistema “Meu RPPS”, da Empresa Agenda Assessoria, a fim de darmos continuidade ao processo de contratação do serviço.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53" y="1383666"/>
            <a:ext cx="10120237" cy="2755631"/>
          </a:xfrm>
          <a:prstGeom prst="rect">
            <a:avLst/>
          </a:prstGeom>
        </p:spPr>
      </p:pic>
      <p:sp>
        <p:nvSpPr>
          <p:cNvPr id="2" name="Seta para cima 1"/>
          <p:cNvSpPr/>
          <p:nvPr/>
        </p:nvSpPr>
        <p:spPr>
          <a:xfrm>
            <a:off x="10315830" y="1874023"/>
            <a:ext cx="205946" cy="4036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249928" y="2237922"/>
            <a:ext cx="67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95%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41" y="1112847"/>
            <a:ext cx="7816427" cy="2752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951" y="1782166"/>
            <a:ext cx="603556" cy="7315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741" y="3865322"/>
            <a:ext cx="7944765" cy="27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80" y="1559476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35" y="1143625"/>
            <a:ext cx="7224386" cy="29058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077" y="4049486"/>
            <a:ext cx="4575951" cy="26183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921" y="4077467"/>
            <a:ext cx="4543293" cy="2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393" y="1881618"/>
            <a:ext cx="8242075" cy="35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659" y="1143625"/>
            <a:ext cx="6947196" cy="29091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636" y="4080745"/>
            <a:ext cx="9011701" cy="27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267" y="1115644"/>
            <a:ext cx="6328196" cy="28044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370" y="3971436"/>
            <a:ext cx="7489989" cy="28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195014"/>
            <a:ext cx="6309907" cy="27678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262" y="4042209"/>
            <a:ext cx="7865476" cy="26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04" y="1195014"/>
            <a:ext cx="5858764" cy="27434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726" y="4017822"/>
            <a:ext cx="6946520" cy="26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1642717"/>
            <a:ext cx="7876715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1" y="1195014"/>
            <a:ext cx="10782889" cy="54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129" y="1195014"/>
            <a:ext cx="8279086" cy="25519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42" y="3826322"/>
            <a:ext cx="977883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174403"/>
            <a:ext cx="11705335" cy="26275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6" y="3801980"/>
            <a:ext cx="11705335" cy="29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237" y="1564200"/>
            <a:ext cx="9525526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9275" y="1583143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Fevereiro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4052409" y="2479344"/>
            <a:ext cx="3304710" cy="151490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Mudança nos procedimentos da Diretora Presidente;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762813" y="4472761"/>
            <a:ext cx="2949378" cy="115382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Instabilidade de Internet e Rede de Dados.</a:t>
            </a:r>
            <a:endParaRPr lang="pt-BR" sz="2400" b="1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762813" y="2659883"/>
            <a:ext cx="2949378" cy="115382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Exoneração do Diretor Presidente;</a:t>
            </a:r>
            <a:endParaRPr lang="pt-BR" sz="2400" b="1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4052409" y="4292222"/>
            <a:ext cx="3304710" cy="151490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Dificuldades/Não Acesso aos Sistemas e Pastas de Documentos.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7833816" y="2249604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Parada nas conclusões dos processos até os ajustes no fluxo de assinatura;</a:t>
            </a:r>
            <a:endParaRPr lang="pt-BR" sz="2400" b="1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7833816" y="4285400"/>
            <a:ext cx="3342268" cy="1886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Redução da produtividade </a:t>
            </a:r>
            <a:r>
              <a:rPr lang="pt-BR" sz="2400" b="1" dirty="0">
                <a:solidFill>
                  <a:schemeClr val="bg1"/>
                </a:solidFill>
              </a:rPr>
              <a:t>d</a:t>
            </a:r>
            <a:r>
              <a:rPr lang="pt-BR" sz="2400" b="1" dirty="0" smtClean="0">
                <a:solidFill>
                  <a:schemeClr val="bg1"/>
                </a:solidFill>
              </a:rPr>
              <a:t>os trabalhos executados no âmbito da </a:t>
            </a:r>
            <a:r>
              <a:rPr lang="pt-BR" sz="2400" b="1" dirty="0" err="1" smtClean="0">
                <a:solidFill>
                  <a:schemeClr val="bg1"/>
                </a:solidFill>
              </a:rPr>
              <a:t>Amazonprev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49993" y="1984549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777739" y="1640720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119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50" y="2118747"/>
            <a:ext cx="5632313" cy="29797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6" y="2118747"/>
            <a:ext cx="5890973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5" y="2010256"/>
            <a:ext cx="6270089" cy="29797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809" y="2010256"/>
            <a:ext cx="5354518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79" y="1818069"/>
            <a:ext cx="8489147" cy="39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2" y="1341273"/>
            <a:ext cx="11669758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331494"/>
            <a:ext cx="11852741" cy="53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5" y="1222347"/>
            <a:ext cx="7401057" cy="11149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5" y="3144515"/>
            <a:ext cx="7401057" cy="16773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5" y="2425164"/>
            <a:ext cx="7401057" cy="631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94" y="4909732"/>
            <a:ext cx="7401058" cy="4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houve audiência no mês de Fevereiro.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1520610"/>
            <a:ext cx="4590686" cy="28044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217" y="1511317"/>
            <a:ext cx="4815258" cy="28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387520"/>
            <a:ext cx="11669758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980" y="1725493"/>
            <a:ext cx="7405184" cy="44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8" y="1185829"/>
            <a:ext cx="11402964" cy="55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5" y="1648389"/>
            <a:ext cx="7029583" cy="41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85" y="1710424"/>
            <a:ext cx="7115570" cy="40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5644"/>
            <a:ext cx="12173702" cy="57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12173702" cy="53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8160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1227"/>
            <a:ext cx="916308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1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1227"/>
            <a:ext cx="917527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8" y="1185831"/>
            <a:ext cx="11402964" cy="55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4275"/>
            <a:ext cx="916308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13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55" y="1795130"/>
            <a:ext cx="915088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73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876218" y="3137053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Devido a falta de contrato, não houve despesas com táxi até o presente momento. </a:t>
            </a:r>
          </a:p>
        </p:txBody>
      </p:sp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7" y="1836358"/>
            <a:ext cx="10306400" cy="36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smtClean="0">
                <a:solidFill>
                  <a:schemeClr val="bg1"/>
                </a:solidFill>
              </a:rPr>
              <a:t>FEV-2022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67" y="1185830"/>
            <a:ext cx="10008413" cy="274953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668" y="3814118"/>
            <a:ext cx="10008412" cy="2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000" b="1" dirty="0" smtClean="0">
                <a:solidFill>
                  <a:srgbClr val="FFFF00"/>
                </a:solidFill>
              </a:rPr>
              <a:t>Satisfação dos Clientes em Relação ao Atendimento da 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1164665"/>
            <a:ext cx="11717528" cy="25849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35" y="3840944"/>
            <a:ext cx="11717528" cy="2755631"/>
          </a:xfrm>
          <a:prstGeom prst="rect">
            <a:avLst/>
          </a:prstGeom>
        </p:spPr>
      </p:pic>
      <p:sp>
        <p:nvSpPr>
          <p:cNvPr id="8" name="Seta para cima 7"/>
          <p:cNvSpPr/>
          <p:nvPr/>
        </p:nvSpPr>
        <p:spPr>
          <a:xfrm>
            <a:off x="11430000" y="1534885"/>
            <a:ext cx="293914" cy="53884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83447" y="217776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90%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514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9C30C-D4EF-40A1-90A6-0C8077024112}">
  <ds:schemaRefs>
    <ds:schemaRef ds:uri="http://purl.org/dc/terms/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818</Words>
  <Application>Microsoft Office PowerPoint</Application>
  <PresentationFormat>Widescreen</PresentationFormat>
  <Paragraphs>199</Paragraphs>
  <Slides>64</Slides>
  <Notes>54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Muito bem receptivos, muito acolhedor!     ( Sr. Edilson Nonato– Pensionista)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2022-07-15T15:06:32Z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