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69"/>
  </p:notesMasterIdLst>
  <p:handoutMasterIdLst>
    <p:handoutMasterId r:id="rId70"/>
  </p:handoutMasterIdLst>
  <p:sldIdLst>
    <p:sldId id="264" r:id="rId5"/>
    <p:sldId id="316" r:id="rId6"/>
    <p:sldId id="284" r:id="rId7"/>
    <p:sldId id="317" r:id="rId8"/>
    <p:sldId id="318" r:id="rId9"/>
    <p:sldId id="319" r:id="rId10"/>
    <p:sldId id="320" r:id="rId11"/>
    <p:sldId id="365" r:id="rId12"/>
    <p:sldId id="366" r:id="rId13"/>
    <p:sldId id="368" r:id="rId14"/>
    <p:sldId id="369" r:id="rId15"/>
    <p:sldId id="370" r:id="rId16"/>
    <p:sldId id="371" r:id="rId17"/>
    <p:sldId id="372" r:id="rId18"/>
    <p:sldId id="373" r:id="rId19"/>
    <p:sldId id="289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297" r:id="rId28"/>
    <p:sldId id="329" r:id="rId29"/>
    <p:sldId id="298" r:id="rId30"/>
    <p:sldId id="300" r:id="rId31"/>
    <p:sldId id="328" r:id="rId32"/>
    <p:sldId id="380" r:id="rId33"/>
    <p:sldId id="355" r:id="rId34"/>
    <p:sldId id="374" r:id="rId35"/>
    <p:sldId id="375" r:id="rId36"/>
    <p:sldId id="376" r:id="rId37"/>
    <p:sldId id="377" r:id="rId38"/>
    <p:sldId id="378" r:id="rId39"/>
    <p:sldId id="379" r:id="rId40"/>
    <p:sldId id="301" r:id="rId41"/>
    <p:sldId id="302" r:id="rId42"/>
    <p:sldId id="303" r:id="rId43"/>
    <p:sldId id="357" r:id="rId44"/>
    <p:sldId id="358" r:id="rId45"/>
    <p:sldId id="361" r:id="rId46"/>
    <p:sldId id="381" r:id="rId47"/>
    <p:sldId id="382" r:id="rId48"/>
    <p:sldId id="362" r:id="rId49"/>
    <p:sldId id="363" r:id="rId50"/>
    <p:sldId id="360" r:id="rId51"/>
    <p:sldId id="356" r:id="rId52"/>
    <p:sldId id="330" r:id="rId53"/>
    <p:sldId id="331" r:id="rId54"/>
    <p:sldId id="332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47" r:id="rId64"/>
    <p:sldId id="348" r:id="rId65"/>
    <p:sldId id="349" r:id="rId66"/>
    <p:sldId id="350" r:id="rId67"/>
    <p:sldId id="351" r:id="rId68"/>
  </p:sldIdLst>
  <p:sldSz cx="12192000" cy="6858000"/>
  <p:notesSz cx="6858000" cy="9926638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90096A-944F-446E-A6AD-E32C0814D24F}" type="datetime1">
              <a:rPr lang="pt-BR" smtClean="0"/>
              <a:t>15/07/2022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ABD897-4713-476D-AE20-029593262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136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544A0D-EA56-44CE-9109-6085F9102635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CC149C-479E-4175-B238-B83A279FCF5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28973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930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086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375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782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633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193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24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751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42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922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13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958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175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052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773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263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138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9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318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995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607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90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464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873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56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8635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509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940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5794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5240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6712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7314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362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4744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2033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67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2475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0986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9791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2781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9055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8602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1310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38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8249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3424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2469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5765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9664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9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490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178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56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42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0A0BE5-B5F9-4A2E-A1FB-E7CE3178CF78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3980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4A2996-4177-4C84-B80D-D71A8B6FB638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6311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FFE6A5-DAB3-466D-8CD6-425C7BB25F36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1251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AC44A5-B189-4294-AD3B-45C2F3811313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8651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D48247D-8F55-4C67-8CEC-FB91C19077C6}" type="datetime1">
              <a:rPr lang="pt-BR" noProof="0" smtClean="0"/>
              <a:t>15/07/2022</a:t>
            </a:fld>
            <a:endParaRPr lang="en-US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010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1009B9-3BFA-4B31-93BD-EEAAC7A39DBA}" type="datetime1">
              <a:rPr lang="pt-BR" noProof="0" smtClean="0"/>
              <a:t>15/07/2022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292478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45EC97-02D3-4D28-9DF9-8EB0057ADB76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4836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E5CBDD-144E-4B99-A727-A77DC1941B60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0603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43751C-F402-4BAC-8E94-44673F7357CE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3042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348B61-B754-4C3E-84BD-3EECCF51B78F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1288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75D2905-4C56-46A4-94B3-221175073042}" type="datetime1">
              <a:rPr lang="pt-BR" noProof="0" smtClean="0"/>
              <a:t>15/07/2022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084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41009B9-3BFA-4B31-93BD-EEAAC7A39DBA}" type="datetime1">
              <a:rPr lang="pt-BR" noProof="0" smtClean="0"/>
              <a:t>15/07/2022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9447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5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1029" t="16511" r="29864" b="66698"/>
          <a:stretch/>
        </p:blipFill>
        <p:spPr>
          <a:xfrm>
            <a:off x="-1" y="2934270"/>
            <a:ext cx="12192001" cy="1492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0336" y="1594451"/>
            <a:ext cx="12175040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accent1">
                    <a:lumMod val="50000"/>
                  </a:schemeClr>
                </a:solidFill>
              </a:rPr>
              <a:t>AMAZONPREV    </a:t>
            </a:r>
            <a:endParaRPr lang="pt-BR" sz="9600" b="1" dirty="0">
              <a:solidFill>
                <a:schemeClr val="bg1"/>
              </a:solidFill>
            </a:endParaRPr>
          </a:p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bg1"/>
                </a:solidFill>
              </a:rPr>
              <a:t>JAN-2022</a:t>
            </a:r>
            <a:endParaRPr lang="pt-BR" sz="7200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0336" y="4796710"/>
            <a:ext cx="12202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SISTEMA DE GESTÃO INTEGRADO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NBR ISO 9001: 2015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PRO GESTÃO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e-mail “Fale Conosco”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265" y="1273214"/>
            <a:ext cx="10034886" cy="275563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265" y="4028845"/>
            <a:ext cx="10034886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e-mail “Fale Conosco”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559" y="1468183"/>
            <a:ext cx="9179682" cy="48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Telefone da Ouvidoria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09" y="1295608"/>
            <a:ext cx="9961727" cy="275563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909" y="4231203"/>
            <a:ext cx="9961727" cy="256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Telefone da Ouvidoria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206" y="1185830"/>
            <a:ext cx="4989806" cy="56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Registro “E </a:t>
            </a:r>
            <a:r>
              <a:rPr lang="pt-BR" sz="2400" b="1" dirty="0" err="1" smtClean="0">
                <a:solidFill>
                  <a:srgbClr val="FFFF00"/>
                </a:solidFill>
              </a:rPr>
              <a:t>ouv</a:t>
            </a:r>
            <a:r>
              <a:rPr lang="pt-BR" sz="2400" b="1" dirty="0" smtClean="0">
                <a:solidFill>
                  <a:srgbClr val="FFFF00"/>
                </a:solidFill>
              </a:rPr>
              <a:t>-ESIC”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72" y="1703682"/>
            <a:ext cx="10790855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das Reclamações de Clientes em até 5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131" y="3952399"/>
            <a:ext cx="9982603" cy="273415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130" y="1185830"/>
            <a:ext cx="9982603" cy="27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22829" y="2728155"/>
            <a:ext cx="8990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AVALIAÇÃO DE DESEMPENHO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15750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/>
          <a:srcRect t="18061"/>
          <a:stretch/>
        </p:blipFill>
        <p:spPr>
          <a:xfrm>
            <a:off x="709684" y="1261547"/>
            <a:ext cx="10782186" cy="26275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/>
          <a:srcRect t="8019"/>
          <a:stretch/>
        </p:blipFill>
        <p:spPr>
          <a:xfrm>
            <a:off x="1501692" y="4176216"/>
            <a:ext cx="9198169" cy="24020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7206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726" y="1501037"/>
            <a:ext cx="10493889" cy="45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034" y="1195014"/>
            <a:ext cx="9089932" cy="55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99275" y="56538"/>
            <a:ext cx="489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Elogio ao Atendimento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Janeiro de 2022</a:t>
            </a:r>
            <a:endParaRPr lang="pt-BR" sz="2400" dirty="0" smtClean="0">
              <a:solidFill>
                <a:srgbClr val="FFFF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675" y="2815640"/>
            <a:ext cx="10515600" cy="132556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 smtClean="0"/>
              <a:t>Adorei o atendimento, esclareceram as minhas duvidas! </a:t>
            </a:r>
            <a:r>
              <a:rPr lang="pt-BR" sz="1600" dirty="0" smtClean="0"/>
              <a:t>(Sra. Teresinha Lins – Pensionista)</a:t>
            </a:r>
            <a:endParaRPr lang="pt-BR" sz="1600" dirty="0"/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451675" y="13245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 smtClean="0"/>
              <a:t>Ótimo atendimento da funcionária Cinthia, muito obrigada! </a:t>
            </a:r>
            <a:r>
              <a:rPr lang="pt-BR" sz="1600" dirty="0" smtClean="0"/>
              <a:t>(Sra. Brasileia – Aposentada)</a:t>
            </a:r>
            <a:endParaRPr lang="pt-BR" sz="1600" dirty="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451675" y="43066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 smtClean="0"/>
              <a:t>Resolveram meu problema bem rápido, muito obrigada! </a:t>
            </a:r>
            <a:r>
              <a:rPr lang="pt-BR" sz="1700" dirty="0" smtClean="0"/>
              <a:t>(Sr. Félix Geraldo – Aposentado)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14471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09" y="1433284"/>
            <a:ext cx="5770651" cy="466693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461" y="1433284"/>
            <a:ext cx="5657754" cy="46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73" y="1234723"/>
            <a:ext cx="10839860" cy="28459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/>
          <a:srcRect l="1440" t="4798" r="1356" b="9373"/>
          <a:stretch/>
        </p:blipFill>
        <p:spPr>
          <a:xfrm>
            <a:off x="1760560" y="4326340"/>
            <a:ext cx="8802807" cy="219729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22229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12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1195014"/>
            <a:ext cx="11808095" cy="48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12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78" y="1635281"/>
            <a:ext cx="5345757" cy="394666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886" y="1635280"/>
            <a:ext cx="5704034" cy="39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Revisão de Benefícios Concluídos Dentro do Prazo de 60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74" y="1329013"/>
            <a:ext cx="10171773" cy="2616911"/>
          </a:xfrm>
          <a:prstGeom prst="rect">
            <a:avLst/>
          </a:prstGeom>
        </p:spPr>
      </p:pic>
      <p:sp>
        <p:nvSpPr>
          <p:cNvPr id="10" name="Seta para cima 9"/>
          <p:cNvSpPr/>
          <p:nvPr/>
        </p:nvSpPr>
        <p:spPr>
          <a:xfrm>
            <a:off x="10454513" y="1811997"/>
            <a:ext cx="205946" cy="40365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0346261" y="2215651"/>
            <a:ext cx="671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8</a:t>
            </a:r>
            <a:r>
              <a:rPr lang="pt-BR" sz="1400" dirty="0" smtClean="0"/>
              <a:t>5%</a:t>
            </a:r>
            <a:endParaRPr lang="pt-BR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75" y="4159293"/>
            <a:ext cx="10171772" cy="235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Revisão de Benefícios Concluídos Dentro do Prazo de 60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62" y="1382290"/>
            <a:ext cx="11284389" cy="48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Recadastramento de 95% da Massa de Segurados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89709" y="4551218"/>
            <a:ext cx="10723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/>
              <a:t>Recadastramento suspenso por força do Decreto nº 42.061 de 16/03/2020.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 smtClean="0"/>
              <a:t>Conforme Planejamento Estratégico 2022-2025, através da ação A_4.1.1.H – </a:t>
            </a:r>
            <a:r>
              <a:rPr lang="pt-BR" sz="1600" i="1" dirty="0" smtClean="0"/>
              <a:t>Contratar e implantar Sistema de Reconhecimento Facial para a realização do recadastramento</a:t>
            </a:r>
            <a:r>
              <a:rPr lang="pt-BR" sz="1600" dirty="0" smtClean="0"/>
              <a:t>. Informamos que em Março será realizada a prova de conceito com o Sistema “Meu RPPS”, da Empresa Agenda Assessoria, a fim de darmos continuidade ao processo de contratação do serviço.</a:t>
            </a:r>
            <a:r>
              <a:rPr lang="pt-BR" sz="1600" dirty="0"/>
              <a:t/>
            </a:r>
            <a:br>
              <a:rPr lang="pt-BR" sz="1600" dirty="0"/>
            </a:br>
            <a:endParaRPr lang="pt-BR" sz="16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16" y="1363302"/>
            <a:ext cx="10816240" cy="2940258"/>
          </a:xfrm>
          <a:prstGeom prst="rect">
            <a:avLst/>
          </a:prstGeom>
        </p:spPr>
      </p:pic>
      <p:sp>
        <p:nvSpPr>
          <p:cNvPr id="2" name="Seta para cima 1"/>
          <p:cNvSpPr/>
          <p:nvPr/>
        </p:nvSpPr>
        <p:spPr>
          <a:xfrm>
            <a:off x="10981037" y="2022305"/>
            <a:ext cx="205946" cy="40365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0851290" y="2453705"/>
            <a:ext cx="671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95%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6638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Atendimento das Notificações do TCE dentro do Prazo da Corte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972" y="1143625"/>
            <a:ext cx="7059780" cy="277588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7614" y="1673955"/>
            <a:ext cx="603556" cy="73158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743" y="3947489"/>
            <a:ext cx="7816427" cy="279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Atendimento das Notificações do TCE dentro do Prazo da Corte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851" y="1566352"/>
            <a:ext cx="10414839" cy="45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200" b="1" dirty="0" smtClean="0">
                <a:solidFill>
                  <a:srgbClr val="FFFF00"/>
                </a:solidFill>
              </a:rPr>
              <a:t>Envio dos Processos de Benefícios ao TCE para Registro no Prazo da Corte</a:t>
            </a:r>
            <a:endParaRPr lang="pt-BR" sz="2200" dirty="0" smtClean="0">
              <a:solidFill>
                <a:srgbClr val="FFFF0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142" y="1143625"/>
            <a:ext cx="7224386" cy="284063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684" y="3984257"/>
            <a:ext cx="4878986" cy="281967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475" y="3984256"/>
            <a:ext cx="5276588" cy="281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6603" y="2728155"/>
            <a:ext cx="882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CONTEXTO ORGANIZACIONAL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26469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Certidão de Tempo de Contribuição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647" y="2042040"/>
            <a:ext cx="6486706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Inclusões</a:t>
            </a:r>
            <a:r>
              <a:rPr lang="en-US" sz="2200" b="1" dirty="0" smtClean="0">
                <a:solidFill>
                  <a:srgbClr val="FFFF00"/>
                </a:solidFill>
              </a:rPr>
              <a:t> e </a:t>
            </a:r>
            <a:r>
              <a:rPr lang="en-US" sz="2200" b="1" dirty="0" err="1" smtClean="0">
                <a:solidFill>
                  <a:srgbClr val="FFFF00"/>
                </a:solidFill>
              </a:rPr>
              <a:t>Exclusões</a:t>
            </a:r>
            <a:r>
              <a:rPr lang="en-US" sz="2200" b="1" dirty="0" smtClean="0">
                <a:solidFill>
                  <a:srgbClr val="FFFF00"/>
                </a:solidFill>
              </a:rPr>
              <a:t>  de </a:t>
            </a:r>
            <a:r>
              <a:rPr lang="en-US" sz="2200" b="1" dirty="0" err="1" smtClean="0">
                <a:solidFill>
                  <a:srgbClr val="FFFF00"/>
                </a:solidFill>
              </a:rPr>
              <a:t>Dependentes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10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052" y="1195014"/>
            <a:ext cx="6828112" cy="23833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258" y="3784608"/>
            <a:ext cx="9011701" cy="288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smtClean="0">
                <a:solidFill>
                  <a:srgbClr val="FFFF00"/>
                </a:solidFill>
              </a:rPr>
              <a:t>Rest. Cont. Prev.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35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372" y="4092633"/>
            <a:ext cx="7489989" cy="259278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268" y="1195014"/>
            <a:ext cx="6328196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Transferência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Conta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Corrente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12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900" y="1143625"/>
            <a:ext cx="6309907" cy="276782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400" y="4053730"/>
            <a:ext cx="7865476" cy="26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Declaração</a:t>
            </a:r>
            <a:r>
              <a:rPr lang="en-US" sz="2200" b="1" dirty="0" smtClean="0">
                <a:solidFill>
                  <a:srgbClr val="FFFF00"/>
                </a:solidFill>
              </a:rPr>
              <a:t> de Tempo </a:t>
            </a:r>
            <a:r>
              <a:rPr lang="en-US" sz="2200" b="1" dirty="0" err="1" smtClean="0">
                <a:solidFill>
                  <a:srgbClr val="FFFF00"/>
                </a:solidFill>
              </a:rPr>
              <a:t>Averbado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35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676" y="1195014"/>
            <a:ext cx="5858764" cy="274343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5526" y="4017823"/>
            <a:ext cx="7578920" cy="25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Processos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Aquisição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328" y="1603228"/>
            <a:ext cx="7876715" cy="373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Processos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Aquisição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341" y="1195014"/>
            <a:ext cx="9762059" cy="546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Inclusões</a:t>
            </a:r>
            <a:r>
              <a:rPr lang="en-US" sz="2200" b="1" dirty="0" smtClean="0">
                <a:solidFill>
                  <a:srgbClr val="FFFF00"/>
                </a:solidFill>
              </a:rPr>
              <a:t> e </a:t>
            </a:r>
            <a:r>
              <a:rPr lang="en-US" sz="2200" b="1" dirty="0" err="1" smtClean="0">
                <a:solidFill>
                  <a:srgbClr val="FFFF00"/>
                </a:solidFill>
              </a:rPr>
              <a:t>Exclusões</a:t>
            </a:r>
            <a:r>
              <a:rPr lang="en-US" sz="2200" b="1" dirty="0" smtClean="0">
                <a:solidFill>
                  <a:srgbClr val="FFFF00"/>
                </a:solidFill>
              </a:rPr>
              <a:t>  de </a:t>
            </a:r>
            <a:r>
              <a:rPr lang="en-US" sz="2200" b="1" dirty="0" err="1" smtClean="0">
                <a:solidFill>
                  <a:srgbClr val="FFFF00"/>
                </a:solidFill>
              </a:rPr>
              <a:t>Benefícios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na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Folha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Pagamento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353" y="3798341"/>
            <a:ext cx="9766638" cy="275563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549" y="1222445"/>
            <a:ext cx="8279086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Inclusão de Novas Pensões na Folha de Pagamento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680" y="4030016"/>
            <a:ext cx="9887883" cy="256672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436" y="1115644"/>
            <a:ext cx="10009128" cy="282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Compensação Previdenciária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83" y="1516825"/>
            <a:ext cx="10827434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ta para a Direita 17"/>
          <p:cNvSpPr/>
          <p:nvPr/>
        </p:nvSpPr>
        <p:spPr>
          <a:xfrm>
            <a:off x="299275" y="1583143"/>
            <a:ext cx="11765347" cy="4954136"/>
          </a:xfrm>
          <a:prstGeom prst="rightArrow">
            <a:avLst>
              <a:gd name="adj1" fmla="val 50000"/>
              <a:gd name="adj2" fmla="val 362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99275" y="56538"/>
            <a:ext cx="489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Janeiro de 2022</a:t>
            </a:r>
            <a:endParaRPr lang="pt-BR" sz="2400" dirty="0" smtClean="0">
              <a:solidFill>
                <a:srgbClr val="FFFF00"/>
              </a:solidFill>
            </a:endParaRPr>
          </a:p>
        </p:txBody>
      </p:sp>
      <p:sp>
        <p:nvSpPr>
          <p:cNvPr id="11" name="Retângulo Arredondado 10"/>
          <p:cNvSpPr/>
          <p:nvPr/>
        </p:nvSpPr>
        <p:spPr>
          <a:xfrm>
            <a:off x="4052409" y="2479344"/>
            <a:ext cx="3304710" cy="1514901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Afastamento de cerca de 47% do quadro funcional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2" name="Retângulo Arredondado 11"/>
          <p:cNvSpPr/>
          <p:nvPr/>
        </p:nvSpPr>
        <p:spPr>
          <a:xfrm>
            <a:off x="762813" y="4472761"/>
            <a:ext cx="2949378" cy="1153824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Período de Parametrização do Sistema AFI (SEFAZ)</a:t>
            </a:r>
            <a:endParaRPr lang="pt-BR" sz="2400" b="1" dirty="0"/>
          </a:p>
        </p:txBody>
      </p:sp>
      <p:sp>
        <p:nvSpPr>
          <p:cNvPr id="14" name="Retângulo Arredondado 13"/>
          <p:cNvSpPr/>
          <p:nvPr/>
        </p:nvSpPr>
        <p:spPr>
          <a:xfrm>
            <a:off x="762813" y="2659883"/>
            <a:ext cx="2949378" cy="1153824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Pandemia da variante </a:t>
            </a:r>
            <a:r>
              <a:rPr lang="pt-BR" sz="2400" b="1" dirty="0"/>
              <a:t>ÔMICRON</a:t>
            </a:r>
          </a:p>
        </p:txBody>
      </p:sp>
      <p:sp>
        <p:nvSpPr>
          <p:cNvPr id="15" name="Retângulo Arredondado 14"/>
          <p:cNvSpPr/>
          <p:nvPr/>
        </p:nvSpPr>
        <p:spPr>
          <a:xfrm>
            <a:off x="4052409" y="4292222"/>
            <a:ext cx="3304710" cy="1514901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Sistema Orçamentário Financeiro </a:t>
            </a:r>
            <a:r>
              <a:rPr lang="pt-BR" sz="2400" b="1" dirty="0" smtClean="0">
                <a:solidFill>
                  <a:schemeClr val="tx1"/>
                </a:solidFill>
              </a:rPr>
              <a:t>da SEFAZ Bloqueado </a:t>
            </a:r>
            <a:r>
              <a:rPr lang="pt-BR" sz="2400" b="1" dirty="0">
                <a:solidFill>
                  <a:schemeClr val="tx1"/>
                </a:solidFill>
              </a:rPr>
              <a:t>no Âmbito Estadual</a:t>
            </a:r>
          </a:p>
        </p:txBody>
      </p:sp>
      <p:sp>
        <p:nvSpPr>
          <p:cNvPr id="16" name="Retângulo Arredondado 15"/>
          <p:cNvSpPr/>
          <p:nvPr/>
        </p:nvSpPr>
        <p:spPr>
          <a:xfrm>
            <a:off x="7833816" y="2249604"/>
            <a:ext cx="3342268" cy="171961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Redução nas atividades de análise processuais</a:t>
            </a:r>
            <a:endParaRPr lang="pt-BR" sz="2400" b="1" dirty="0"/>
          </a:p>
        </p:txBody>
      </p:sp>
      <p:sp>
        <p:nvSpPr>
          <p:cNvPr id="17" name="Retângulo Arredondado 16"/>
          <p:cNvSpPr/>
          <p:nvPr/>
        </p:nvSpPr>
        <p:spPr>
          <a:xfrm>
            <a:off x="7833816" y="4285400"/>
            <a:ext cx="3342268" cy="171961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Paralização de </a:t>
            </a:r>
            <a:r>
              <a:rPr lang="pt-BR" sz="2400" b="1" dirty="0" smtClean="0">
                <a:solidFill>
                  <a:schemeClr val="bg1"/>
                </a:solidFill>
              </a:rPr>
              <a:t>efetivação de empenhos e pagamento dos fornecedores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6160" y="1992573"/>
            <a:ext cx="8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CAUSA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949993" y="1984549"/>
            <a:ext cx="83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EFEITO</a:t>
            </a:r>
            <a:endParaRPr lang="pt-BR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777739" y="1640720"/>
            <a:ext cx="17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CONSEQUÊNCIA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507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Demandas da GETEC atendidas no prazo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058" y="2118747"/>
            <a:ext cx="5632313" cy="297973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97" y="2118748"/>
            <a:ext cx="6058390" cy="297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Chamadas Solucionadas Help </a:t>
            </a:r>
            <a:r>
              <a:rPr lang="pt-BR" sz="2400" b="1" dirty="0" err="1" smtClean="0">
                <a:solidFill>
                  <a:srgbClr val="FFFF00"/>
                </a:solidFill>
              </a:rPr>
              <a:t>Desck</a:t>
            </a:r>
            <a:r>
              <a:rPr lang="pt-BR" sz="2400" b="1" dirty="0" smtClean="0">
                <a:solidFill>
                  <a:srgbClr val="FFFF00"/>
                </a:solidFill>
              </a:rPr>
              <a:t> T.I.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2010256"/>
            <a:ext cx="6445182" cy="297973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400" y="2010256"/>
            <a:ext cx="4999913" cy="29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820" y="1785985"/>
            <a:ext cx="7096359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GEJUR – Produtividade Prev. Adm.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46" y="1195014"/>
            <a:ext cx="11037358" cy="508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GEJUR – Produtividade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61" y="908399"/>
            <a:ext cx="12084770" cy="59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1345680"/>
            <a:ext cx="7401057" cy="86826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96" y="2443983"/>
            <a:ext cx="7401057" cy="86826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6" y="3542286"/>
            <a:ext cx="7401057" cy="125306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796" y="5025389"/>
            <a:ext cx="7401057" cy="87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72" y="1520613"/>
            <a:ext cx="4590686" cy="28044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772" y="1520611"/>
            <a:ext cx="4960136" cy="2804403"/>
          </a:xfrm>
          <a:prstGeom prst="rect">
            <a:avLst/>
          </a:prstGeom>
        </p:spPr>
      </p:pic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Não houve audiência no mês de Janeiro.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35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Produtividade GADIR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31" y="1195014"/>
            <a:ext cx="11037358" cy="529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Laudo CONTRIN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165" y="2935666"/>
            <a:ext cx="7183670" cy="9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18363" y="2728155"/>
            <a:ext cx="8895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RECURSOS HUMANOS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25260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Legislação Aplicável à Amazonprev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27" y="1185830"/>
            <a:ext cx="11402964" cy="50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Recursos Humanos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Qtde. de Colaboradores, Estagiários e Terceirizados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673" y="1282059"/>
            <a:ext cx="6255134" cy="363109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84332" y="50795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b="1" dirty="0"/>
              <a:t>Nota 1:</a:t>
            </a:r>
            <a:r>
              <a:rPr lang="pt-BR" sz="2000" dirty="0"/>
              <a:t> Do total de 49 servidores do quadro efetivo, 3 exercem função de confiança. </a:t>
            </a:r>
            <a:endParaRPr lang="pt-BR" sz="2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b="1" dirty="0" smtClean="0"/>
              <a:t>Nota </a:t>
            </a:r>
            <a:r>
              <a:rPr lang="pt-BR" sz="2000" b="1" dirty="0"/>
              <a:t>2:</a:t>
            </a:r>
            <a:r>
              <a:rPr lang="pt-BR" sz="2000" dirty="0"/>
              <a:t> Destacamos que a função de confiança a que se refere o texto, indica todo servidor do quadro permanente que se encontra investido em cargo de confiança, assessoramento ou chefia</a:t>
            </a:r>
          </a:p>
        </p:txBody>
      </p:sp>
    </p:spTree>
    <p:extLst>
      <p:ext uri="{BB962C8B-B14F-4D97-AF65-F5344CB8AC3E}">
        <p14:creationId xmlns:p14="http://schemas.microsoft.com/office/powerpoint/2010/main" val="10343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Recursos Humanos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Absenteísmo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77" y="1758551"/>
            <a:ext cx="5889246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03441"/>
            <a:ext cx="895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AVALIAÇÃO DOS FORNECEDORES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04" y="1325563"/>
            <a:ext cx="11807561" cy="53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674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04" y="1226318"/>
            <a:ext cx="11906415" cy="545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394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46" y="1251423"/>
            <a:ext cx="11846011" cy="54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198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03441"/>
            <a:ext cx="895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PAGAMENTO DE CONTAS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Água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14" y="1801227"/>
            <a:ext cx="9181372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33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Energia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59" y="1801227"/>
            <a:ext cx="9163082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513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Telefonia Móvel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362" y="1801227"/>
            <a:ext cx="9175275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6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Legislação Aplicável à Amazonprev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98" y="1185830"/>
            <a:ext cx="9756444" cy="556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Telefonia Fixa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59" y="1804275"/>
            <a:ext cx="9163082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013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Correios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555" y="1795130"/>
            <a:ext cx="9150889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973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Táxi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876218" y="3137053"/>
            <a:ext cx="10515600" cy="13255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/>
              <a:t>Devido a falta de contrato, não houve despesas com táxi até o presente momento. </a:t>
            </a:r>
          </a:p>
        </p:txBody>
      </p:sp>
    </p:spTree>
    <p:extLst>
      <p:ext uri="{BB962C8B-B14F-4D97-AF65-F5344CB8AC3E}">
        <p14:creationId xmlns:p14="http://schemas.microsoft.com/office/powerpoint/2010/main" val="28418156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Imprensa Oficial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362" y="1804275"/>
            <a:ext cx="9175275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888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1029" t="16511" r="29864" b="66698"/>
          <a:stretch/>
        </p:blipFill>
        <p:spPr>
          <a:xfrm>
            <a:off x="-1" y="2934270"/>
            <a:ext cx="12192001" cy="1492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0336" y="1594451"/>
            <a:ext cx="12175040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accent1">
                    <a:lumMod val="50000"/>
                  </a:schemeClr>
                </a:solidFill>
              </a:rPr>
              <a:t>AMAZONPREV    </a:t>
            </a:r>
            <a:endParaRPr lang="pt-BR" sz="9600" b="1" dirty="0">
              <a:solidFill>
                <a:schemeClr val="bg1"/>
              </a:solidFill>
            </a:endParaRPr>
          </a:p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bg1"/>
                </a:solidFill>
              </a:rPr>
              <a:t>JAN-2022</a:t>
            </a:r>
            <a:endParaRPr lang="pt-BR" sz="7200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0336" y="4796710"/>
            <a:ext cx="12202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SISTEMA DE GESTÃO INTEGRADO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NBR ISO 9001: 2015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PRO GESTÃO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Legislação Aplicável à Amazonprev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266" y="1302962"/>
            <a:ext cx="8968740" cy="27508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/>
          <a:srcRect l="574" t="18138" r="1088" b="7764"/>
          <a:stretch/>
        </p:blipFill>
        <p:spPr>
          <a:xfrm>
            <a:off x="1393266" y="4230805"/>
            <a:ext cx="8968740" cy="23883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21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28155"/>
            <a:ext cx="895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FOCO NO CLIENTE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3561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Satisfação dos Clientes em Relação ao Atendimento da </a:t>
            </a:r>
            <a:r>
              <a:rPr lang="pt-BR" sz="2000" b="1" dirty="0" smtClean="0">
                <a:solidFill>
                  <a:srgbClr val="FFFF00"/>
                </a:solidFill>
              </a:rPr>
              <a:t>AMAZONPREV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35" y="1234792"/>
            <a:ext cx="11717528" cy="25849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35" y="3938868"/>
            <a:ext cx="11717528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E252AE-1687-4F4A-AAAD-EE8304DE90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99C30C-D4EF-40A1-90A6-0C8077024112}">
  <ds:schemaRefs>
    <ds:schemaRef ds:uri="http://purl.org/dc/terms/"/>
    <ds:schemaRef ds:uri="71af3243-3dd4-4a8d-8c0d-dd76da1f02a5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BA78EF8-E824-4C87-A4FF-3288A5E91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860</Words>
  <Application>Microsoft Office PowerPoint</Application>
  <PresentationFormat>Widescreen</PresentationFormat>
  <Paragraphs>200</Paragraphs>
  <Slides>64</Slides>
  <Notes>54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Adorei o atendimento, esclareceram as minhas duvidas! (Sra. Teresinha Lins – Pensionista)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DOS FORNECEDORES</vt:lpstr>
      <vt:lpstr>AVALIAÇÃO DOS FORNECEDORES</vt:lpstr>
      <vt:lpstr>AVALIAÇÃO DOS FORNECEDORES</vt:lpstr>
      <vt:lpstr>Apresentação do PowerPoint</vt:lpstr>
      <vt:lpstr>PAGAMENTO DE CONTAS Consumo de Água</vt:lpstr>
      <vt:lpstr>PAGAMENTO DE CONTAS Consumo de Energia</vt:lpstr>
      <vt:lpstr>PAGAMENTO DE CONTAS Consumo de Telefonia Móvel</vt:lpstr>
      <vt:lpstr>PAGAMENTO DE CONTAS Consumo de Telefonia Fixa</vt:lpstr>
      <vt:lpstr>PAGAMENTO DE CONTAS Consumo de Correios</vt:lpstr>
      <vt:lpstr>PAGAMENTO DE CONTAS Consumo de Táxi</vt:lpstr>
      <vt:lpstr>PAGAMENTO DE CONTAS Consumo de Imprensa Oficial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2021-08-16T19:49:09Z</dcterms:created>
  <dcterms:modified xsi:type="dcterms:W3CDTF">2022-07-15T15:17:39Z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