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9"/>
  </p:notesMasterIdLst>
  <p:handoutMasterIdLst>
    <p:handoutMasterId r:id="rId70"/>
  </p:handoutMasterIdLst>
  <p:sldIdLst>
    <p:sldId id="264" r:id="rId5"/>
    <p:sldId id="427" r:id="rId6"/>
    <p:sldId id="284" r:id="rId7"/>
    <p:sldId id="428" r:id="rId8"/>
    <p:sldId id="399" r:id="rId9"/>
    <p:sldId id="400" r:id="rId10"/>
    <p:sldId id="365" r:id="rId11"/>
    <p:sldId id="429" r:id="rId12"/>
    <p:sldId id="434" r:id="rId13"/>
    <p:sldId id="430" r:id="rId14"/>
    <p:sldId id="369" r:id="rId15"/>
    <p:sldId id="431" r:id="rId16"/>
    <p:sldId id="371" r:id="rId17"/>
    <p:sldId id="432" r:id="rId18"/>
    <p:sldId id="433" r:id="rId19"/>
    <p:sldId id="289" r:id="rId20"/>
    <p:sldId id="402" r:id="rId21"/>
    <p:sldId id="401" r:id="rId22"/>
    <p:sldId id="323" r:id="rId23"/>
    <p:sldId id="324" r:id="rId24"/>
    <p:sldId id="413" r:id="rId25"/>
    <p:sldId id="412" r:id="rId26"/>
    <p:sldId id="416" r:id="rId27"/>
    <p:sldId id="415" r:id="rId28"/>
    <p:sldId id="414" r:id="rId29"/>
    <p:sldId id="298" r:id="rId30"/>
    <p:sldId id="300" r:id="rId31"/>
    <p:sldId id="417" r:id="rId32"/>
    <p:sldId id="380" r:id="rId33"/>
    <p:sldId id="355" r:id="rId34"/>
    <p:sldId id="374" r:id="rId35"/>
    <p:sldId id="375" r:id="rId36"/>
    <p:sldId id="376" r:id="rId37"/>
    <p:sldId id="377" r:id="rId38"/>
    <p:sldId id="378" r:id="rId39"/>
    <p:sldId id="379" r:id="rId40"/>
    <p:sldId id="301" r:id="rId41"/>
    <p:sldId id="302" r:id="rId42"/>
    <p:sldId id="303" r:id="rId43"/>
    <p:sldId id="357" r:id="rId44"/>
    <p:sldId id="358" r:id="rId45"/>
    <p:sldId id="361" r:id="rId46"/>
    <p:sldId id="381" r:id="rId47"/>
    <p:sldId id="382" r:id="rId48"/>
    <p:sldId id="362" r:id="rId49"/>
    <p:sldId id="363" r:id="rId50"/>
    <p:sldId id="360" r:id="rId51"/>
    <p:sldId id="356" r:id="rId52"/>
    <p:sldId id="330" r:id="rId53"/>
    <p:sldId id="331" r:id="rId54"/>
    <p:sldId id="332" r:id="rId55"/>
    <p:sldId id="339" r:id="rId56"/>
    <p:sldId id="340" r:id="rId57"/>
    <p:sldId id="341" r:id="rId58"/>
    <p:sldId id="342" r:id="rId59"/>
    <p:sldId id="343" r:id="rId60"/>
    <p:sldId id="407" r:id="rId61"/>
    <p:sldId id="408" r:id="rId62"/>
    <p:sldId id="409" r:id="rId63"/>
    <p:sldId id="410" r:id="rId64"/>
    <p:sldId id="411" r:id="rId65"/>
    <p:sldId id="349" r:id="rId66"/>
    <p:sldId id="350" r:id="rId67"/>
    <p:sldId id="351" r:id="rId68"/>
  </p:sldIdLst>
  <p:sldSz cx="12192000" cy="6858000"/>
  <p:notesSz cx="6797675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1600" b="1" baseline="0">
                <a:solidFill>
                  <a:sysClr val="windowText" lastClr="000000"/>
                </a:solidFill>
              </a:rPr>
              <a:t>Ações do Contencioso Realizadas no Prazo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'[INDICADORES SGQ _2022.xlsx]GEJUR CONTENCIOSO'!$F$4</c:f>
              <c:strCache>
                <c:ptCount val="1"/>
                <c:pt idx="0">
                  <c:v>ALCANÇADO NO MÊS</c:v>
                </c:pt>
              </c:strCache>
            </c:strRef>
          </c:tx>
          <c:spPr>
            <a:solidFill>
              <a:srgbClr val="33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_2022.xlsx]GEJUR CONTENCIOSO'!$B$5:$B$16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_2022.xlsx]GEJUR CONTENCIOSO'!$F$5:$F$16</c:f>
              <c:numCache>
                <c:formatCode>0%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7E-42CD-916D-EFFC25410AA8}"/>
            </c:ext>
          </c:extLst>
        </c:ser>
        <c:ser>
          <c:idx val="1"/>
          <c:order val="1"/>
          <c:tx>
            <c:strRef>
              <c:f>'[INDICADORES SGQ _2022.xlsx]GEJUR CONTENCIOSO'!$G$4</c:f>
              <c:strCache>
                <c:ptCount val="1"/>
                <c:pt idx="0">
                  <c:v>Meta 80%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_2022.xlsx]GEJUR CONTENCIOSO'!$B$5:$B$16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_2022.xlsx]GEJUR CONTENCIOSO'!$G$5:$G$16</c:f>
              <c:numCache>
                <c:formatCode>0%</c:formatCode>
                <c:ptCount val="12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47E-42CD-916D-EFFC25410A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-1613375792"/>
        <c:axId val="-1613385040"/>
      </c:barChart>
      <c:catAx>
        <c:axId val="-161337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1613385040"/>
        <c:crosses val="autoZero"/>
        <c:auto val="1"/>
        <c:lblAlgn val="ctr"/>
        <c:lblOffset val="100"/>
        <c:noMultiLvlLbl val="0"/>
      </c:catAx>
      <c:valAx>
        <c:axId val="-1613385040"/>
        <c:scaling>
          <c:orientation val="minMax"/>
          <c:max val="1"/>
          <c:min val="0"/>
        </c:scaling>
        <c:delete val="1"/>
        <c:axPos val="l"/>
        <c:numFmt formatCode="0%" sourceLinked="1"/>
        <c:majorTickMark val="none"/>
        <c:minorTickMark val="none"/>
        <c:tickLblPos val="nextTo"/>
        <c:crossAx val="-1613375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gradFill flip="none" rotWithShape="1">
      <a:gsLst>
        <a:gs pos="0">
          <a:srgbClr val="6699FF">
            <a:tint val="66000"/>
            <a:satMod val="160000"/>
          </a:srgbClr>
        </a:gs>
        <a:gs pos="50000">
          <a:srgbClr val="6699FF">
            <a:tint val="44500"/>
            <a:satMod val="160000"/>
          </a:srgbClr>
        </a:gs>
        <a:gs pos="100000">
          <a:srgbClr val="6699FF">
            <a:tint val="23500"/>
            <a:satMod val="160000"/>
          </a:srgbClr>
        </a:gs>
      </a:gsLst>
      <a:lin ang="16200000" scaled="1"/>
      <a:tileRect/>
    </a:gradFill>
    <a:ln w="19050" cap="flat" cmpd="dbl" algn="ctr">
      <a:solidFill>
        <a:srgbClr val="0066FF"/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12/08/2022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174" tIns="45587" rIns="91174" bIns="45587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74" tIns="45587" rIns="91174" bIns="45587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174" tIns="45587" rIns="91174" bIns="45587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1174" tIns="45587" rIns="91174" bIns="45587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9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99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978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54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18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91553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204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6877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811029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54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7587619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55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4129448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57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81394130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58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5426534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59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60753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40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60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0540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61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2567534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62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26948807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FCC149C-479E-4175-B238-B83A279FCF50}" type="slidenum">
              <a:rPr lang="pt-BR" noProof="0" smtClean="0"/>
              <a:t>63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185646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55569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12/08/2022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12/08/2022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12/08/2022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12/08/2022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emf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5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5" Type="http://schemas.openxmlformats.org/officeDocument/2006/relationships/image" Target="../media/image73.emf"/><Relationship Id="rId4" Type="http://schemas.openxmlformats.org/officeDocument/2006/relationships/image" Target="../media/image7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JUL-2022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705" y="1219142"/>
            <a:ext cx="9986113" cy="275563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704" y="4078271"/>
            <a:ext cx="9986113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782" y="1501624"/>
            <a:ext cx="5849701" cy="50418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2213" y="3190380"/>
            <a:ext cx="3063188" cy="114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86" y="1226222"/>
            <a:ext cx="9961727" cy="23984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86" y="3735228"/>
            <a:ext cx="9961727" cy="300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7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835" y="1635833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951" y="4062380"/>
            <a:ext cx="8144962" cy="265969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2951" y="1185830"/>
            <a:ext cx="8144962" cy="287655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0219" y="3494725"/>
            <a:ext cx="225572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56" y="1124467"/>
            <a:ext cx="9144793" cy="232277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221" y="1572583"/>
            <a:ext cx="634039" cy="5425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9956" y="3869304"/>
            <a:ext cx="9765304" cy="235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540" y="1507425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4" y="2270036"/>
            <a:ext cx="3595849" cy="294451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634" y="2270036"/>
            <a:ext cx="3795412" cy="294451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097" y="2270036"/>
            <a:ext cx="4229209" cy="294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Julho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Fui atendido pela sra. Ana. Excelente Atendimento, muito cordial. Parabéns!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(Sr. Celso </a:t>
            </a:r>
            <a:r>
              <a:rPr lang="pt-BR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Bochi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Aposentado)  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Muito bem atendida pela Ana. Muito gentil e atenciosa, muito grata!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(Sra. Conceição Borges  – Aposentada)     </a:t>
            </a:r>
            <a:endParaRPr lang="pt-B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o atendimento de excelência do Vitor, muito educado, bondoso e eficiente ao atender o idoso.</a:t>
            </a:r>
            <a:r>
              <a:rPr lang="pt-BR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(Sra. Marilda Nunes – Aposentada)</a:t>
            </a:r>
            <a:endParaRPr lang="pt-B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4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9" y="1828701"/>
            <a:ext cx="6393170" cy="46669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2114" y="2451463"/>
            <a:ext cx="4730906" cy="271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355" y="1195014"/>
            <a:ext cx="9559357" cy="275563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864" y="1529787"/>
            <a:ext cx="634039" cy="5425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354" y="4030015"/>
            <a:ext cx="9559357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286819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40" y="1768702"/>
            <a:ext cx="6343763" cy="3946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986" y="2364219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345" y="1300182"/>
            <a:ext cx="9256295" cy="252396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075" y="1352003"/>
            <a:ext cx="640135" cy="7742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345" y="4008683"/>
            <a:ext cx="9256295" cy="247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768" y="1472781"/>
            <a:ext cx="640135" cy="7742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51" y="1472781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 dirty="0"/>
              <a:t>O censo em 2022, cumprirá os requisitos do recadastramento da massa dos inativos e pensionistas.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8" y="1301541"/>
            <a:ext cx="10723847" cy="275563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150" y="1538628"/>
            <a:ext cx="68890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97" y="1380224"/>
            <a:ext cx="9480102" cy="22069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023" y="1834281"/>
            <a:ext cx="603556" cy="7315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497" y="4041224"/>
            <a:ext cx="9516681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04" y="1569882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240" y="1115644"/>
            <a:ext cx="7224386" cy="267637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54" y="3838799"/>
            <a:ext cx="5276588" cy="29597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5513" y="3838799"/>
            <a:ext cx="5276588" cy="295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87" y="1210543"/>
            <a:ext cx="6828112" cy="23152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485" y="3739979"/>
            <a:ext cx="9011701" cy="292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9816" y="1143625"/>
            <a:ext cx="6328196" cy="257761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578" y="3749221"/>
            <a:ext cx="7489989" cy="292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3381" y="1286677"/>
            <a:ext cx="6309907" cy="22983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5596" y="3680933"/>
            <a:ext cx="7865476" cy="303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2660" y="1422687"/>
            <a:ext cx="5858764" cy="203624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582" y="3578650"/>
            <a:ext cx="7578920" cy="31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2118246"/>
            <a:ext cx="7876715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43625"/>
            <a:ext cx="12192000" cy="28022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5924"/>
            <a:ext cx="12192000" cy="29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024" y="1195015"/>
            <a:ext cx="8352244" cy="273128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489" y="4005666"/>
            <a:ext cx="9809314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95014"/>
            <a:ext cx="11808975" cy="28332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2499" y="4107673"/>
            <a:ext cx="8309568" cy="24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12" y="1262059"/>
            <a:ext cx="10800208" cy="47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Julho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3516205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Aumento nas análises dos processos previdenciários;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Alcance dos indicadores previdenciários.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4"/>
            <a:ext cx="2949378" cy="276875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Execução da ação de alinhamento do sistema de gestão, sendo uma das metas, a redução do estoque de processos previdenciários gerados na pandemia da Covid-19;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1923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388312"/>
            <a:ext cx="5632313" cy="29797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3578" y="2388312"/>
            <a:ext cx="6191870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294474"/>
            <a:ext cx="4999913" cy="324005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94" y="2294474"/>
            <a:ext cx="6767147" cy="32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2557463" y="1795462"/>
          <a:ext cx="7077074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77" y="1640860"/>
            <a:ext cx="11669758" cy="46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59" y="1265831"/>
            <a:ext cx="11037358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95014"/>
            <a:ext cx="7401057" cy="102613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795" y="4017754"/>
            <a:ext cx="7401057" cy="641333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795" y="2300517"/>
            <a:ext cx="7401057" cy="163786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795" y="4738457"/>
            <a:ext cx="7401057" cy="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880157"/>
            <a:ext cx="4590686" cy="194479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4224112"/>
            <a:ext cx="4590686" cy="186553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976" y="2852553"/>
            <a:ext cx="4590686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04959"/>
            <a:ext cx="12192000" cy="50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2" y="1185830"/>
            <a:ext cx="5401158" cy="576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37" y="1860200"/>
            <a:ext cx="10790326" cy="31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04" y="1736174"/>
            <a:ext cx="8833839" cy="439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138" y="2232417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8" y="1198023"/>
            <a:ext cx="12173702" cy="54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563"/>
            <a:ext cx="12173702" cy="51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15251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13420"/>
            <a:ext cx="9163082" cy="32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6468"/>
            <a:ext cx="917527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22" y="1185830"/>
            <a:ext cx="9900762" cy="27495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22" y="4005550"/>
            <a:ext cx="9900762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59" y="1822565"/>
            <a:ext cx="9163082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1807323"/>
            <a:ext cx="915088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362" y="1819516"/>
            <a:ext cx="9175275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smtClean="0">
                <a:solidFill>
                  <a:schemeClr val="bg1"/>
                </a:solidFill>
              </a:rPr>
              <a:t>JUL-2022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1197112"/>
            <a:ext cx="11717528" cy="25849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9654" y="1398585"/>
            <a:ext cx="646232" cy="79864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5" y="3782040"/>
            <a:ext cx="1169485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35" y="2283306"/>
            <a:ext cx="2816157" cy="27824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997" y="2283306"/>
            <a:ext cx="4061194" cy="27824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5997" y="2283306"/>
            <a:ext cx="4061194" cy="2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9C30C-D4EF-40A1-90A6-0C8077024112}">
  <ds:schemaRefs>
    <ds:schemaRef ds:uri="71af3243-3dd4-4a8d-8c0d-dd76da1f02a5"/>
    <ds:schemaRef ds:uri="http://schemas.openxmlformats.org/package/2006/metadata/core-properties"/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788</Words>
  <Application>Microsoft Office PowerPoint</Application>
  <PresentationFormat>Widescreen</PresentationFormat>
  <Paragraphs>203</Paragraphs>
  <Slides>64</Slides>
  <Notes>64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64</vt:i4>
      </vt:variant>
    </vt:vector>
  </HeadingPairs>
  <TitlesOfParts>
    <vt:vector size="70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Fui atendido pela sra. Ana. Excelente Atendimento, muito cordial. Parabéns! (Sr. Celso Bochi- Aposentado)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2022-08-12T16:54:56Z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