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8"/>
  </p:notesMasterIdLst>
  <p:handoutMasterIdLst>
    <p:handoutMasterId r:id="rId69"/>
  </p:handoutMasterIdLst>
  <p:sldIdLst>
    <p:sldId id="264" r:id="rId5"/>
    <p:sldId id="427" r:id="rId6"/>
    <p:sldId id="284" r:id="rId7"/>
    <p:sldId id="428" r:id="rId8"/>
    <p:sldId id="399" r:id="rId9"/>
    <p:sldId id="400" r:id="rId10"/>
    <p:sldId id="365" r:id="rId11"/>
    <p:sldId id="429" r:id="rId12"/>
    <p:sldId id="430" r:id="rId13"/>
    <p:sldId id="369" r:id="rId14"/>
    <p:sldId id="431" r:id="rId15"/>
    <p:sldId id="371" r:id="rId16"/>
    <p:sldId id="432" r:id="rId17"/>
    <p:sldId id="433" r:id="rId18"/>
    <p:sldId id="289" r:id="rId19"/>
    <p:sldId id="402" r:id="rId20"/>
    <p:sldId id="401" r:id="rId21"/>
    <p:sldId id="323" r:id="rId22"/>
    <p:sldId id="324" r:id="rId23"/>
    <p:sldId id="413" r:id="rId24"/>
    <p:sldId id="412" r:id="rId25"/>
    <p:sldId id="416" r:id="rId26"/>
    <p:sldId id="415" r:id="rId27"/>
    <p:sldId id="414" r:id="rId28"/>
    <p:sldId id="298" r:id="rId29"/>
    <p:sldId id="300" r:id="rId30"/>
    <p:sldId id="417" r:id="rId31"/>
    <p:sldId id="380" r:id="rId32"/>
    <p:sldId id="355" r:id="rId33"/>
    <p:sldId id="374" r:id="rId34"/>
    <p:sldId id="375" r:id="rId35"/>
    <p:sldId id="376" r:id="rId36"/>
    <p:sldId id="377" r:id="rId37"/>
    <p:sldId id="378" r:id="rId38"/>
    <p:sldId id="379" r:id="rId39"/>
    <p:sldId id="301" r:id="rId40"/>
    <p:sldId id="302" r:id="rId41"/>
    <p:sldId id="303" r:id="rId42"/>
    <p:sldId id="357" r:id="rId43"/>
    <p:sldId id="358" r:id="rId44"/>
    <p:sldId id="361" r:id="rId45"/>
    <p:sldId id="381" r:id="rId46"/>
    <p:sldId id="382" r:id="rId47"/>
    <p:sldId id="362" r:id="rId48"/>
    <p:sldId id="363" r:id="rId49"/>
    <p:sldId id="360" r:id="rId50"/>
    <p:sldId id="356" r:id="rId51"/>
    <p:sldId id="330" r:id="rId52"/>
    <p:sldId id="331" r:id="rId53"/>
    <p:sldId id="332" r:id="rId54"/>
    <p:sldId id="339" r:id="rId55"/>
    <p:sldId id="340" r:id="rId56"/>
    <p:sldId id="341" r:id="rId57"/>
    <p:sldId id="342" r:id="rId58"/>
    <p:sldId id="343" r:id="rId59"/>
    <p:sldId id="407" r:id="rId60"/>
    <p:sldId id="408" r:id="rId61"/>
    <p:sldId id="409" r:id="rId62"/>
    <p:sldId id="410" r:id="rId63"/>
    <p:sldId id="411" r:id="rId64"/>
    <p:sldId id="349" r:id="rId65"/>
    <p:sldId id="350" r:id="rId66"/>
    <p:sldId id="351" r:id="rId67"/>
  </p:sldIdLst>
  <p:sldSz cx="12192000" cy="6858000"/>
  <p:notesSz cx="6819900" cy="99187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25/07/2022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56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25/07/2022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25/07/2022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25/07/2022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25/07/2022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1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JUN-2022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707" y="1501624"/>
            <a:ext cx="4614544" cy="50418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408" y="1501624"/>
            <a:ext cx="3497963" cy="11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08" y="1185830"/>
            <a:ext cx="9961727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992" y="4011647"/>
            <a:ext cx="734631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782" y="1550853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51" y="4101644"/>
            <a:ext cx="8144962" cy="250064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951" y="1115644"/>
            <a:ext cx="8144962" cy="27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56" y="1474132"/>
            <a:ext cx="9156986" cy="235935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853" y="1827956"/>
            <a:ext cx="634039" cy="5425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956" y="4523942"/>
            <a:ext cx="9301936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95" y="1512627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1195014"/>
            <a:ext cx="8817508" cy="554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701"/>
            <a:ext cx="6393170" cy="4666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47" y="1828701"/>
            <a:ext cx="5611356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smtClean="0">
                <a:solidFill>
                  <a:srgbClr val="FFFF00"/>
                </a:solidFill>
              </a:rPr>
              <a:t>Junho </a:t>
            </a:r>
            <a:r>
              <a:rPr lang="pt-BR" sz="2400" b="1" dirty="0" smtClean="0">
                <a:solidFill>
                  <a:srgbClr val="FFFF00"/>
                </a:solidFill>
              </a:rPr>
              <a:t>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Pessoas maravilhosas, deveriam ser exemplo para todos os órgãos! </a:t>
            </a:r>
            <a:r>
              <a:rPr lang="pt-BR" sz="1600" dirty="0" smtClean="0"/>
              <a:t>(Sra. </a:t>
            </a:r>
            <a:r>
              <a:rPr lang="pt-BR" sz="1600" dirty="0" err="1" smtClean="0"/>
              <a:t>Arizaneide</a:t>
            </a:r>
            <a:r>
              <a:rPr lang="pt-BR" sz="1600" dirty="0" smtClean="0"/>
              <a:t> Leite </a:t>
            </a:r>
            <a:r>
              <a:rPr lang="pt-BR" sz="1600" smtClean="0"/>
              <a:t>- Aposentada)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Feliz pelo atendimento </a:t>
            </a:r>
            <a:r>
              <a:rPr lang="pt-BR" dirty="0" err="1" smtClean="0"/>
              <a:t>super</a:t>
            </a:r>
            <a:r>
              <a:rPr lang="pt-BR" dirty="0" smtClean="0"/>
              <a:t> competente! </a:t>
            </a:r>
            <a:r>
              <a:rPr lang="pt-BR" sz="1600" dirty="0" smtClean="0"/>
              <a:t>(Sra. Maria do Perpetuo  – Aposentada)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Muito ágil o atendimento! </a:t>
            </a:r>
            <a:r>
              <a:rPr lang="pt-BR" sz="1700" dirty="0" smtClean="0"/>
              <a:t>(Sra. Neusa </a:t>
            </a:r>
            <a:r>
              <a:rPr lang="pt-BR" sz="1700" dirty="0" err="1" smtClean="0"/>
              <a:t>Didia</a:t>
            </a:r>
            <a:r>
              <a:rPr lang="pt-BR" sz="1700" dirty="0" smtClean="0"/>
              <a:t> – Aposentada)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57" y="1338282"/>
            <a:ext cx="9559357" cy="24690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579214"/>
            <a:ext cx="634039" cy="5425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356" y="4251872"/>
            <a:ext cx="9559357" cy="23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455911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768703"/>
            <a:ext cx="6343763" cy="39466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59" y="1768702"/>
            <a:ext cx="5685441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9" y="1174403"/>
            <a:ext cx="9689431" cy="246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075" y="1352003"/>
            <a:ext cx="640135" cy="7742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46" y="4008683"/>
            <a:ext cx="9256295" cy="23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768" y="1472781"/>
            <a:ext cx="640135" cy="7742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05" y="1472781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2022, cumprirá os requisitos do recadastramento da massa dos inativos e pensionistas.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455615"/>
            <a:ext cx="10327470" cy="2755631"/>
          </a:xfrm>
          <a:prstGeom prst="rect">
            <a:avLst/>
          </a:prstGeom>
        </p:spPr>
      </p:pic>
      <p:sp>
        <p:nvSpPr>
          <p:cNvPr id="11" name="Seta para cima 10"/>
          <p:cNvSpPr/>
          <p:nvPr/>
        </p:nvSpPr>
        <p:spPr>
          <a:xfrm>
            <a:off x="10639471" y="1848224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639471" y="2251878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249" y="3215621"/>
            <a:ext cx="34750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97" y="1462392"/>
            <a:ext cx="9480102" cy="22069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497" y="4016083"/>
            <a:ext cx="951668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80" y="1383014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24" y="1139034"/>
            <a:ext cx="7224386" cy="26763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6" y="3838800"/>
            <a:ext cx="5276588" cy="3019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838800"/>
            <a:ext cx="5622126" cy="30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996" y="1195014"/>
            <a:ext cx="6828112" cy="24751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202" y="3777181"/>
            <a:ext cx="9011701" cy="28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87" y="1195014"/>
            <a:ext cx="6328196" cy="24982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920" y="3772629"/>
            <a:ext cx="7489989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286677"/>
            <a:ext cx="6309907" cy="22983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115" y="3756102"/>
            <a:ext cx="7865476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660" y="1576594"/>
            <a:ext cx="5858764" cy="20362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782" y="3765971"/>
            <a:ext cx="6946520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2118246"/>
            <a:ext cx="7876715" cy="32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81" y="1195014"/>
            <a:ext cx="11076206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30" y="1383990"/>
            <a:ext cx="9778832" cy="244663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30" y="3977683"/>
            <a:ext cx="977883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7" y="1318922"/>
            <a:ext cx="11705335" cy="26885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171" y="4210769"/>
            <a:ext cx="8242506" cy="264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21" y="1607814"/>
            <a:ext cx="9525526" cy="45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388312"/>
            <a:ext cx="5632313" cy="29797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109" y="2367701"/>
            <a:ext cx="6396891" cy="30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Junho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Aumento nas análises dos processos previdenciários. 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Alcance dos indicadores previdenciários.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Execução da ação de alinhamento do sistema de gestão, sendo uma das metas, a redução do estoque de processos previdenciários gerados na pandemia da Covid-19.</a:t>
            </a:r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294474"/>
            <a:ext cx="4999913" cy="32400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09" y="2294474"/>
            <a:ext cx="6767147" cy="32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99" y="1095033"/>
            <a:ext cx="10819970" cy="55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95014"/>
            <a:ext cx="11320238" cy="53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3" y="1343953"/>
            <a:ext cx="7401057" cy="10261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23" y="2370086"/>
            <a:ext cx="7401057" cy="1657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23" y="4021519"/>
            <a:ext cx="7401057" cy="102613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3" y="5054322"/>
            <a:ext cx="7401057" cy="8386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23" y="5899659"/>
            <a:ext cx="7401057" cy="6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60" y="1515207"/>
            <a:ext cx="4590686" cy="18655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660" y="3617066"/>
            <a:ext cx="4590686" cy="19447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573" y="2304181"/>
            <a:ext cx="459068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511631"/>
            <a:ext cx="12084770" cy="55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52" y="1185830"/>
            <a:ext cx="6149969" cy="55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238" y="1871337"/>
            <a:ext cx="540152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2" y="1185830"/>
            <a:ext cx="11402964" cy="51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59" y="2067226"/>
            <a:ext cx="6543452" cy="39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18" y="1325563"/>
            <a:ext cx="11474969" cy="54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" y="1325563"/>
            <a:ext cx="12173702" cy="51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3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01227"/>
            <a:ext cx="916308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04275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22" y="1451716"/>
            <a:ext cx="9900762" cy="21581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22" y="4138596"/>
            <a:ext cx="9900762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795130"/>
            <a:ext cx="915088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04275"/>
            <a:ext cx="917527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JUN-2022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156035"/>
            <a:ext cx="11717528" cy="2584928"/>
          </a:xfrm>
          <a:prstGeom prst="rect">
            <a:avLst/>
          </a:prstGeom>
        </p:spPr>
      </p:pic>
      <p:sp>
        <p:nvSpPr>
          <p:cNvPr id="10" name="Seta para cima 9"/>
          <p:cNvSpPr/>
          <p:nvPr/>
        </p:nvSpPr>
        <p:spPr>
          <a:xfrm>
            <a:off x="11311683" y="1583494"/>
            <a:ext cx="167951" cy="26125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1216409" y="1817774"/>
            <a:ext cx="4758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 smtClean="0"/>
              <a:t>90%</a:t>
            </a:r>
            <a:endParaRPr lang="pt-BR" sz="105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5" y="3863509"/>
            <a:ext cx="1171752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991" y="1115644"/>
            <a:ext cx="7297544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06" y="4078272"/>
            <a:ext cx="998611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9C30C-D4EF-40A1-90A6-0C8077024112}">
  <ds:schemaRefs>
    <ds:schemaRef ds:uri="71af3243-3dd4-4a8d-8c0d-dd76da1f02a5"/>
    <ds:schemaRef ds:uri="16c05727-aa75-4e4a-9b5f-8a80a1165891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750</Words>
  <Application>Microsoft Office PowerPoint</Application>
  <PresentationFormat>Widescreen</PresentationFormat>
  <Paragraphs>201</Paragraphs>
  <Slides>63</Slides>
  <Notes>63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Pessoas maravilhosas, deveriam ser exemplo para todos os órgãos! (Sra. Arizaneide Leite - Aposentada)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2022-07-25T17:26:08Z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