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4"/>
  </p:sldMasterIdLst>
  <p:notesMasterIdLst>
    <p:notesMasterId r:id="rId68"/>
  </p:notesMasterIdLst>
  <p:handoutMasterIdLst>
    <p:handoutMasterId r:id="rId69"/>
  </p:handoutMasterIdLst>
  <p:sldIdLst>
    <p:sldId id="264" r:id="rId5"/>
    <p:sldId id="420" r:id="rId6"/>
    <p:sldId id="284" r:id="rId7"/>
    <p:sldId id="421" r:id="rId8"/>
    <p:sldId id="399" r:id="rId9"/>
    <p:sldId id="400" r:id="rId10"/>
    <p:sldId id="365" r:id="rId11"/>
    <p:sldId id="422" r:id="rId12"/>
    <p:sldId id="423" r:id="rId13"/>
    <p:sldId id="369" r:id="rId14"/>
    <p:sldId id="424" r:id="rId15"/>
    <p:sldId id="371" r:id="rId16"/>
    <p:sldId id="425" r:id="rId17"/>
    <p:sldId id="426" r:id="rId18"/>
    <p:sldId id="289" r:id="rId19"/>
    <p:sldId id="402" r:id="rId20"/>
    <p:sldId id="401" r:id="rId21"/>
    <p:sldId id="323" r:id="rId22"/>
    <p:sldId id="324" r:id="rId23"/>
    <p:sldId id="413" r:id="rId24"/>
    <p:sldId id="412" r:id="rId25"/>
    <p:sldId id="416" r:id="rId26"/>
    <p:sldId id="415" r:id="rId27"/>
    <p:sldId id="414" r:id="rId28"/>
    <p:sldId id="298" r:id="rId29"/>
    <p:sldId id="300" r:id="rId30"/>
    <p:sldId id="417" r:id="rId31"/>
    <p:sldId id="380" r:id="rId32"/>
    <p:sldId id="355" r:id="rId33"/>
    <p:sldId id="374" r:id="rId34"/>
    <p:sldId id="375" r:id="rId35"/>
    <p:sldId id="376" r:id="rId36"/>
    <p:sldId id="377" r:id="rId37"/>
    <p:sldId id="378" r:id="rId38"/>
    <p:sldId id="379" r:id="rId39"/>
    <p:sldId id="301" r:id="rId40"/>
    <p:sldId id="302" r:id="rId41"/>
    <p:sldId id="303" r:id="rId42"/>
    <p:sldId id="357" r:id="rId43"/>
    <p:sldId id="358" r:id="rId44"/>
    <p:sldId id="361" r:id="rId45"/>
    <p:sldId id="381" r:id="rId46"/>
    <p:sldId id="382" r:id="rId47"/>
    <p:sldId id="362" r:id="rId48"/>
    <p:sldId id="363" r:id="rId49"/>
    <p:sldId id="360" r:id="rId50"/>
    <p:sldId id="356" r:id="rId51"/>
    <p:sldId id="330" r:id="rId52"/>
    <p:sldId id="331" r:id="rId53"/>
    <p:sldId id="332" r:id="rId54"/>
    <p:sldId id="339" r:id="rId55"/>
    <p:sldId id="340" r:id="rId56"/>
    <p:sldId id="341" r:id="rId57"/>
    <p:sldId id="342" r:id="rId58"/>
    <p:sldId id="343" r:id="rId59"/>
    <p:sldId id="407" r:id="rId60"/>
    <p:sldId id="408" r:id="rId61"/>
    <p:sldId id="409" r:id="rId62"/>
    <p:sldId id="410" r:id="rId63"/>
    <p:sldId id="411" r:id="rId64"/>
    <p:sldId id="349" r:id="rId65"/>
    <p:sldId id="350" r:id="rId66"/>
    <p:sldId id="351" r:id="rId67"/>
  </p:sldIdLst>
  <p:sldSz cx="12192000" cy="6858000"/>
  <p:notesSz cx="6858000" cy="9926638"/>
  <p:defaultTextStyle>
    <a:defPPr rtl="0">
      <a:defRPr lang="pt-B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3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3.11\Documentos\SGQ\DOCUMENTOS%20E%20REGISTROS%20SGQ\An&#225;lise%20Cr&#237;tica\INDICADORES%20E%20MATRIZ%20BSC\INDICADORES%20SGQ%20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/>
              <a:t>ESTRATIFICAÇÃO -</a:t>
            </a:r>
            <a:r>
              <a:rPr lang="en-US" sz="2400" b="1" baseline="0"/>
              <a:t> </a:t>
            </a:r>
            <a:r>
              <a:rPr lang="en-US" sz="2400" b="1"/>
              <a:t>PROCESSOS CONCLUÍDOS</a:t>
            </a:r>
          </a:p>
        </c:rich>
      </c:tx>
      <c:layout>
        <c:manualLayout>
          <c:xMode val="edge"/>
          <c:yMode val="edge"/>
          <c:x val="0.23655817919061062"/>
          <c:y val="4.47153650966592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4.6110499379151952E-2"/>
          <c:y val="0.17856039654396905"/>
          <c:w val="0.93445134859414758"/>
          <c:h val="0.599931485720953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'[INDICADORES SGQ _2022.xlsx]APOSEN'!$C$37</c:f>
              <c:strCache>
                <c:ptCount val="1"/>
                <c:pt idx="0">
                  <c:v>DENTRO DO PRAZO</c:v>
                </c:pt>
              </c:strCache>
            </c:strRef>
          </c:tx>
          <c:spPr>
            <a:solidFill>
              <a:srgbClr val="CC00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_2022.xlsx]APOSEN'!$B$38:$B$49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_2022.xlsx]APOSEN'!$C$38:$C$49</c:f>
              <c:numCache>
                <c:formatCode>General</c:formatCode>
                <c:ptCount val="12"/>
                <c:pt idx="0">
                  <c:v>49</c:v>
                </c:pt>
                <c:pt idx="1">
                  <c:v>37</c:v>
                </c:pt>
                <c:pt idx="2">
                  <c:v>81</c:v>
                </c:pt>
                <c:pt idx="3">
                  <c:v>94</c:v>
                </c:pt>
              </c:numCache>
            </c:numRef>
          </c:val>
        </c:ser>
        <c:ser>
          <c:idx val="1"/>
          <c:order val="1"/>
          <c:tx>
            <c:strRef>
              <c:f>'[INDICADORES SGQ _2022.xlsx]APOSEN'!$D$37</c:f>
              <c:strCache>
                <c:ptCount val="1"/>
                <c:pt idx="0">
                  <c:v>FORA DO PRAZO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'[INDICADORES SGQ _2022.xlsx]APOSEN'!$B$38:$B$49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ABR</c:v>
                </c:pt>
                <c:pt idx="4">
                  <c:v>MAI</c:v>
                </c:pt>
                <c:pt idx="5">
                  <c:v>JUN</c:v>
                </c:pt>
                <c:pt idx="6">
                  <c:v>JUL</c:v>
                </c:pt>
                <c:pt idx="7">
                  <c:v>AGO</c:v>
                </c:pt>
                <c:pt idx="8">
                  <c:v>SET</c:v>
                </c:pt>
                <c:pt idx="9">
                  <c:v>OUT</c:v>
                </c:pt>
                <c:pt idx="10">
                  <c:v>NOV</c:v>
                </c:pt>
                <c:pt idx="11">
                  <c:v>DEZ</c:v>
                </c:pt>
              </c:strCache>
            </c:strRef>
          </c:cat>
          <c:val>
            <c:numRef>
              <c:f>'[INDICADORES SGQ _2022.xlsx]APOSEN'!$D$38:$D$49</c:f>
              <c:numCache>
                <c:formatCode>General</c:formatCode>
                <c:ptCount val="12"/>
                <c:pt idx="0">
                  <c:v>37</c:v>
                </c:pt>
                <c:pt idx="1">
                  <c:v>12</c:v>
                </c:pt>
                <c:pt idx="2">
                  <c:v>24</c:v>
                </c:pt>
                <c:pt idx="3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1034746928"/>
        <c:axId val="-946965616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'[INDICADORES SGQ _2022.xlsx]APOSEN'!$E$37</c15:sqref>
                        </c15:formulaRef>
                      </c:ext>
                    </c:extLst>
                    <c:strCache>
                      <c:ptCount val="1"/>
                      <c:pt idx="0">
                        <c:v>INDEFERIDO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'[INDICADORES SGQ _2022.xlsx]APOSEN'!$B$38:$B$49</c15:sqref>
                        </c15:formulaRef>
                      </c:ext>
                    </c:extLst>
                    <c:strCache>
                      <c:ptCount val="12"/>
                      <c:pt idx="0">
                        <c:v>JAN</c:v>
                      </c:pt>
                      <c:pt idx="1">
                        <c:v>FEV</c:v>
                      </c:pt>
                      <c:pt idx="2">
                        <c:v>MAR</c:v>
                      </c:pt>
                      <c:pt idx="3">
                        <c:v>ABR</c:v>
                      </c:pt>
                      <c:pt idx="4">
                        <c:v>MAI</c:v>
                      </c:pt>
                      <c:pt idx="5">
                        <c:v>JUN</c:v>
                      </c:pt>
                      <c:pt idx="6">
                        <c:v>JUL</c:v>
                      </c:pt>
                      <c:pt idx="7">
                        <c:v>AGO</c:v>
                      </c:pt>
                      <c:pt idx="8">
                        <c:v>SET</c:v>
                      </c:pt>
                      <c:pt idx="9">
                        <c:v>OUT</c:v>
                      </c:pt>
                      <c:pt idx="10">
                        <c:v>NOV</c:v>
                      </c:pt>
                      <c:pt idx="11">
                        <c:v>DEZ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'[INDICADORES SGQ _2022.xlsx]APOSEN'!$E$38:$E$49</c15:sqref>
                        </c15:formulaRef>
                      </c:ext>
                    </c:extLst>
                    <c:numCache>
                      <c:formatCode>General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-103474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-946965616"/>
        <c:crosses val="autoZero"/>
        <c:auto val="1"/>
        <c:lblAlgn val="ctr"/>
        <c:lblOffset val="100"/>
        <c:noMultiLvlLbl val="0"/>
      </c:catAx>
      <c:valAx>
        <c:axId val="-9469656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103474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5230213123937226"/>
          <c:y val="0.3775980278828685"/>
          <c:w val="0.13820387614052504"/>
          <c:h val="0.24245452376934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D90096A-944F-446E-A6AD-E32C0814D24F}" type="datetime1">
              <a:rPr lang="pt-BR" smtClean="0"/>
              <a:t>18/07/2022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ABD897-4713-476D-AE20-0295932620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1369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9544A0D-EA56-44CE-9109-6085F9102635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FCC149C-479E-4175-B238-B83A279FCF50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28973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930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7375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775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2633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847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1217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751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45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1131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175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6824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9035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4643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315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070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6367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3186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39951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8457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39038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87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56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4648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86356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2509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09405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5794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75240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6712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73148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3623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620335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48867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33392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24750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0986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97914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927813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9055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8602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71310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389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49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3424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9246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68137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5765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55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96642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691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834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6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3990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FCC149C-479E-4175-B238-B83A279FCF5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8939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90A0BE5-B5F9-4A2E-A1FB-E7CE3178CF78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39804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B4A2996-4177-4C84-B80D-D71A8B6FB638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63111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AFFE6A5-DAB3-466D-8CD6-425C7BB25F36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12511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AC44A5-B189-4294-AD3B-45C2F3811313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78651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D48247D-8F55-4C67-8CEC-FB91C19077C6}" type="datetime1">
              <a:rPr lang="pt-BR" noProof="0" smtClean="0"/>
              <a:t>18/07/2022</a:t>
            </a:fld>
            <a:endParaRPr lang="en-US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en-US" noProof="0" smtClean="0"/>
              <a:t>‹nº›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2010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41009B9-3BFA-4B31-93BD-EEAAC7A39DBA}" type="datetime1">
              <a:rPr lang="pt-BR" noProof="0" smtClean="0"/>
              <a:t>18/07/2022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02924788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45EC97-02D3-4D28-9DF9-8EB0057ADB76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048365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3E5CBDD-144E-4B99-A727-A77DC1941B60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2406035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E43751C-F402-4BAC-8E94-44673F7357CE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03042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348B61-B754-4C3E-84BD-3EECCF51B78F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21288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75D2905-4C56-46A4-94B3-221175073042}" type="datetime1">
              <a:rPr lang="pt-BR" noProof="0" smtClean="0"/>
              <a:t>18/07/2022</a:t>
            </a:fld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pt-BR" noProof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pt-BR" noProof="0" smtClean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16084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41009B9-3BFA-4B31-93BD-EEAAC7A39DBA}" type="datetime1">
              <a:rPr lang="pt-BR" noProof="0" smtClean="0"/>
              <a:t>18/07/2022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79447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bg1"/>
                </a:solidFill>
              </a:rPr>
              <a:t>MAI-2022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4943" y="1421413"/>
            <a:ext cx="9219207" cy="504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908" y="1265813"/>
            <a:ext cx="9961727" cy="275563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1836" y="4102369"/>
            <a:ext cx="8723870" cy="257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Telefone da Ouvidoria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1445" y="1791484"/>
            <a:ext cx="4061194" cy="45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90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Registro “E-OUV/E-SIC”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286" y="2132050"/>
            <a:ext cx="10790855" cy="345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2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das Reclamações de Clientes em até 5 dias úteis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131" y="1185830"/>
            <a:ext cx="9982603" cy="27848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4131" y="4040824"/>
            <a:ext cx="9982603" cy="262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22829" y="2728155"/>
            <a:ext cx="89909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AVALIAÇÃO DE DESEMPENHO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157509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09321"/>
              </p:ext>
            </p:extLst>
          </p:nvPr>
        </p:nvGraphicFramePr>
        <p:xfrm>
          <a:off x="1059956" y="4191976"/>
          <a:ext cx="9156986" cy="257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9955" y="1151016"/>
            <a:ext cx="9156986" cy="300558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7853" y="1827956"/>
            <a:ext cx="634039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2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37303" y="126228"/>
            <a:ext cx="8743086" cy="862313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+mn-lt"/>
              </a:rPr>
              <a:t>Avaliação de Desempenho</a:t>
            </a:r>
            <a:br>
              <a:rPr lang="pt-BR" sz="3600" b="1" dirty="0">
                <a:solidFill>
                  <a:schemeClr val="bg1"/>
                </a:solidFill>
                <a:latin typeface="+mn-lt"/>
              </a:rPr>
            </a:br>
            <a:r>
              <a:rPr lang="pt-BR" sz="2400" b="1" dirty="0">
                <a:solidFill>
                  <a:srgbClr val="FFFF00"/>
                </a:solidFill>
                <a:latin typeface="+mn-lt"/>
              </a:rPr>
              <a:t>Aposentadorias Concluídas Dentro do Prazo de 40 dias </a:t>
            </a:r>
            <a:r>
              <a:rPr lang="pt-BR" sz="2400" b="1" dirty="0" smtClean="0">
                <a:solidFill>
                  <a:srgbClr val="FFFF00"/>
                </a:solidFill>
                <a:latin typeface="+mn-lt"/>
              </a:rPr>
              <a:t>úteis</a:t>
            </a:r>
            <a:endParaRPr lang="pt-BR" b="1" dirty="0"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90" y="1560754"/>
            <a:ext cx="10622345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5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7246" y="1115644"/>
            <a:ext cx="9574312" cy="574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Aposentadorias Concluídas Dentro do Prazo de 45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170" y="1828701"/>
            <a:ext cx="5798831" cy="466693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28701"/>
            <a:ext cx="6393170" cy="466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95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Elogio ao Atendimento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Maio 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675" y="2815640"/>
            <a:ext cx="10515600" cy="1325563"/>
          </a:xfrm>
        </p:spPr>
        <p:txBody>
          <a:bodyPr>
            <a:normAutofit fontScale="9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Atendimento de excelência. Consegui o que precisava em pouquíssimo tempo. Parabéns!   </a:t>
            </a:r>
            <a:r>
              <a:rPr lang="pt-BR" sz="1600" dirty="0" smtClean="0"/>
              <a:t>(Sra. Adélia Mendonça – Público Geral)</a:t>
            </a:r>
            <a:endParaRPr lang="pt-BR" sz="1600" dirty="0"/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451675" y="13245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Atendimento muito bom, resolvi tudo muito rápido, muito obrigada, nota 10! </a:t>
            </a:r>
            <a:r>
              <a:rPr lang="pt-BR" sz="1600" dirty="0" smtClean="0"/>
              <a:t>(Sr. Darlene Carvalho - Pensionista)</a:t>
            </a:r>
            <a:endParaRPr lang="pt-BR" sz="1600" dirty="0"/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451675" y="430669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dirty="0" smtClean="0"/>
              <a:t>O atendimento foi de ótima qualidade! </a:t>
            </a:r>
            <a:r>
              <a:rPr lang="pt-BR" sz="1700" dirty="0" smtClean="0"/>
              <a:t>(Sr. </a:t>
            </a:r>
            <a:r>
              <a:rPr lang="pt-BR" sz="1700" smtClean="0"/>
              <a:t>Rene Levy </a:t>
            </a:r>
            <a:r>
              <a:rPr lang="pt-BR" sz="1700" dirty="0" smtClean="0"/>
              <a:t>– Aposentado)</a:t>
            </a:r>
            <a:endParaRPr lang="pt-BR" sz="1700" dirty="0"/>
          </a:p>
        </p:txBody>
      </p:sp>
    </p:spTree>
    <p:extLst>
      <p:ext uri="{BB962C8B-B14F-4D97-AF65-F5344CB8AC3E}">
        <p14:creationId xmlns:p14="http://schemas.microsoft.com/office/powerpoint/2010/main" val="2501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4359" y="1195014"/>
            <a:ext cx="9559357" cy="2755631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8864" y="1579214"/>
            <a:ext cx="634039" cy="54259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4358" y="4030015"/>
            <a:ext cx="9559357" cy="2467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0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455911"/>
            <a:ext cx="11808095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Pensões Concedidas Dentro do Prazo de 20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68704"/>
            <a:ext cx="6343763" cy="394666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7264" y="1768704"/>
            <a:ext cx="5502442" cy="394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5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779" y="1174403"/>
            <a:ext cx="9689431" cy="246909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8075" y="1352003"/>
            <a:ext cx="640135" cy="774259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5346" y="4008683"/>
            <a:ext cx="9256295" cy="236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Revisão de Benefícios Concluídos Dentro do Prazo de 60 dias úteis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2768" y="1472781"/>
            <a:ext cx="640135" cy="77425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31" y="1472781"/>
            <a:ext cx="11284389" cy="484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Recadastramento de 95% da Massa de Segurados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789709" y="4551218"/>
            <a:ext cx="10723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/>
              <a:t>Conforme o Planejamento Estratégico, através da ação A.2.1.8.B, estamos em tratativa para a realização do censo previdenciário dos ativos, inativos e pensionistas do Governo do Estado do Amazonas;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pt-BR" sz="160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1600"/>
              <a:t>O censo em 2022, cumprirá os requisitos do recadastramento da massa dos inativos e pensionistas.</a:t>
            </a:r>
            <a:endParaRPr lang="pt-BR" sz="16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709" y="1380363"/>
            <a:ext cx="9972862" cy="2906136"/>
          </a:xfrm>
          <a:prstGeom prst="rect">
            <a:avLst/>
          </a:prstGeom>
        </p:spPr>
      </p:pic>
      <p:sp>
        <p:nvSpPr>
          <p:cNvPr id="11" name="Seta para cima 10"/>
          <p:cNvSpPr/>
          <p:nvPr/>
        </p:nvSpPr>
        <p:spPr>
          <a:xfrm>
            <a:off x="10335495" y="1820478"/>
            <a:ext cx="205946" cy="403654"/>
          </a:xfrm>
          <a:prstGeom prst="up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10205748" y="2251878"/>
            <a:ext cx="671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95%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66384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9498" y="1146776"/>
            <a:ext cx="9711770" cy="263916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1023" y="1834281"/>
            <a:ext cx="603556" cy="73158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9497" y="3817069"/>
            <a:ext cx="9605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000" b="1" dirty="0">
                <a:solidFill>
                  <a:srgbClr val="FFFF00"/>
                </a:solidFill>
              </a:rPr>
              <a:t>Atendimento das Notificações do TCE dentro do Prazo da Corte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23" y="1463224"/>
            <a:ext cx="10414839" cy="450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6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200" b="1" dirty="0" smtClean="0">
                <a:solidFill>
                  <a:srgbClr val="FFFF00"/>
                </a:solidFill>
              </a:rPr>
              <a:t>Envio dos Processos de Benefícios ao TCE para Registro no Prazo da Corte</a:t>
            </a:r>
            <a:endParaRPr lang="pt-BR" sz="22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807" y="1181023"/>
            <a:ext cx="7224386" cy="280576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454" y="4052170"/>
            <a:ext cx="5276588" cy="268419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106" y="4052169"/>
            <a:ext cx="5276588" cy="26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0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Certidão de Tempo de Contribuição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979" y="2122250"/>
            <a:ext cx="8104111" cy="346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1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6603" y="2728155"/>
            <a:ext cx="88272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CONTEXTO ORGANIZACIONAL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6469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Dependentes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10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851" y="1195014"/>
            <a:ext cx="6828112" cy="268914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505" y="3963527"/>
            <a:ext cx="10118401" cy="27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5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smtClean="0">
                <a:solidFill>
                  <a:srgbClr val="FFFF00"/>
                </a:solidFill>
              </a:rPr>
              <a:t>Rest. Cont. Prev.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789" y="1265709"/>
            <a:ext cx="6146018" cy="23288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291" y="3744648"/>
            <a:ext cx="7489989" cy="29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78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Transferência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Conta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Corrente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12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5661" y="1222995"/>
            <a:ext cx="6309907" cy="276782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883" y="4098170"/>
            <a:ext cx="7865476" cy="275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4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Declaração</a:t>
            </a:r>
            <a:r>
              <a:rPr lang="en-US" sz="2200" b="1" dirty="0" smtClean="0">
                <a:solidFill>
                  <a:srgbClr val="FFFF00"/>
                </a:solidFill>
              </a:rPr>
              <a:t> de Tempo </a:t>
            </a:r>
            <a:r>
              <a:rPr lang="en-US" sz="2200" b="1" dirty="0" err="1" smtClean="0">
                <a:solidFill>
                  <a:srgbClr val="FFFF00"/>
                </a:solidFill>
              </a:rPr>
              <a:t>Averbado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em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até</a:t>
            </a:r>
            <a:r>
              <a:rPr lang="en-US" sz="2200" b="1" dirty="0" smtClean="0">
                <a:solidFill>
                  <a:srgbClr val="FFFF00"/>
                </a:solidFill>
              </a:rPr>
              <a:t> 35 </a:t>
            </a:r>
            <a:r>
              <a:rPr lang="en-US" sz="2200" b="1" dirty="0" err="1" smtClean="0">
                <a:solidFill>
                  <a:srgbClr val="FFFF00"/>
                </a:solidFill>
              </a:rPr>
              <a:t>dias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úteis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429" y="1222995"/>
            <a:ext cx="5858764" cy="274343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582" y="4073784"/>
            <a:ext cx="7578920" cy="26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642" y="1642717"/>
            <a:ext cx="7876715" cy="35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Processos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Aquisição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555" y="1195014"/>
            <a:ext cx="10782889" cy="54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en-US" sz="2200" b="1" dirty="0" err="1" smtClean="0">
                <a:solidFill>
                  <a:srgbClr val="FFFF00"/>
                </a:solidFill>
              </a:rPr>
              <a:t>Inclusões</a:t>
            </a:r>
            <a:r>
              <a:rPr lang="en-US" sz="2200" b="1" dirty="0" smtClean="0">
                <a:solidFill>
                  <a:srgbClr val="FFFF00"/>
                </a:solidFill>
              </a:rPr>
              <a:t> e </a:t>
            </a:r>
            <a:r>
              <a:rPr lang="en-US" sz="2200" b="1" dirty="0" err="1" smtClean="0">
                <a:solidFill>
                  <a:srgbClr val="FFFF00"/>
                </a:solidFill>
              </a:rPr>
              <a:t>Exclusões</a:t>
            </a:r>
            <a:r>
              <a:rPr lang="en-US" sz="2200" b="1" dirty="0" smtClean="0">
                <a:solidFill>
                  <a:srgbClr val="FFFF00"/>
                </a:solidFill>
              </a:rPr>
              <a:t>  de </a:t>
            </a:r>
            <a:r>
              <a:rPr lang="en-US" sz="2200" b="1" dirty="0" err="1" smtClean="0">
                <a:solidFill>
                  <a:srgbClr val="FFFF00"/>
                </a:solidFill>
              </a:rPr>
              <a:t>Benefícios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na</a:t>
            </a:r>
            <a:r>
              <a:rPr lang="en-US" sz="2200" b="1" dirty="0" smtClean="0">
                <a:solidFill>
                  <a:srgbClr val="FFFF00"/>
                </a:solidFill>
              </a:rPr>
              <a:t> </a:t>
            </a:r>
            <a:r>
              <a:rPr lang="en-US" sz="2200" b="1" dirty="0" err="1" smtClean="0">
                <a:solidFill>
                  <a:srgbClr val="FFFF00"/>
                </a:solidFill>
              </a:rPr>
              <a:t>Folha</a:t>
            </a:r>
            <a:r>
              <a:rPr lang="en-US" sz="2200" b="1" dirty="0" smtClean="0">
                <a:solidFill>
                  <a:srgbClr val="FFFF00"/>
                </a:solidFill>
              </a:rPr>
              <a:t> de </a:t>
            </a:r>
            <a:r>
              <a:rPr lang="en-US" sz="2200" b="1" dirty="0" err="1" smtClean="0">
                <a:solidFill>
                  <a:srgbClr val="FFFF00"/>
                </a:solidFill>
              </a:rPr>
              <a:t>Pagamento</a:t>
            </a:r>
            <a:endParaRPr lang="en-US" sz="2200" b="1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30" y="1195014"/>
            <a:ext cx="9778832" cy="240812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730" y="4098969"/>
            <a:ext cx="977883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9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Inclusão de Novas Pensões na Folha de Pagamento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59" y="1460027"/>
            <a:ext cx="11705335" cy="24447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758" y="4007491"/>
            <a:ext cx="11705335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61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Compensação Previdenciária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237" y="1555785"/>
            <a:ext cx="9525526" cy="454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5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Demandas da GETEC atendidas no prazo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2128947"/>
            <a:ext cx="12192000" cy="26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ta para a Direita 17"/>
          <p:cNvSpPr/>
          <p:nvPr/>
        </p:nvSpPr>
        <p:spPr>
          <a:xfrm>
            <a:off x="297985" y="1583142"/>
            <a:ext cx="11765347" cy="4954136"/>
          </a:xfrm>
          <a:prstGeom prst="rightArrow">
            <a:avLst>
              <a:gd name="adj1" fmla="val 50000"/>
              <a:gd name="adj2" fmla="val 36226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99275" y="56538"/>
            <a:ext cx="48985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smtClean="0">
                <a:solidFill>
                  <a:srgbClr val="FFFF00"/>
                </a:solidFill>
              </a:rPr>
              <a:t>Maio </a:t>
            </a:r>
            <a:r>
              <a:rPr lang="pt-BR" sz="2400" b="1" dirty="0" smtClean="0">
                <a:solidFill>
                  <a:srgbClr val="FFFF00"/>
                </a:solidFill>
              </a:rPr>
              <a:t>de 2022</a:t>
            </a:r>
            <a:endParaRPr lang="pt-BR" sz="2400" dirty="0" smtClean="0">
              <a:solidFill>
                <a:srgbClr val="FFFF00"/>
              </a:solidFill>
            </a:endParaRPr>
          </a:p>
        </p:txBody>
      </p:sp>
      <p:sp>
        <p:nvSpPr>
          <p:cNvPr id="17" name="Retângulo Arredondado 16"/>
          <p:cNvSpPr/>
          <p:nvPr/>
        </p:nvSpPr>
        <p:spPr>
          <a:xfrm>
            <a:off x="7212579" y="3192794"/>
            <a:ext cx="3342268" cy="129155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</a:rPr>
              <a:t>Alcance dos indicadores previdenciários.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46160" y="1992573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CAUSA</a:t>
            </a:r>
            <a:endParaRPr lang="pt-BR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4772623" y="1913610"/>
            <a:ext cx="83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EFEITO</a:t>
            </a:r>
            <a:endParaRPr lang="pt-BR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8010843" y="1845185"/>
            <a:ext cx="17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CONSEQUÊNCIA</a:t>
            </a:r>
            <a:endParaRPr lang="pt-BR" b="1" dirty="0"/>
          </a:p>
        </p:txBody>
      </p:sp>
      <p:sp>
        <p:nvSpPr>
          <p:cNvPr id="13" name="Retângulo Arredondado 11"/>
          <p:cNvSpPr/>
          <p:nvPr/>
        </p:nvSpPr>
        <p:spPr>
          <a:xfrm>
            <a:off x="297985" y="2829403"/>
            <a:ext cx="2949378" cy="2492240"/>
          </a:xfrm>
          <a:prstGeom prst="roundRect">
            <a:avLst/>
          </a:prstGeom>
          <a:solidFill>
            <a:srgbClr val="0000CC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Execução da ação de alinhamento do sistema de gestão, sendo uma das metas, a redução do estoque de processos previdenciários gerados na pandemia da Covid-19.</a:t>
            </a:r>
            <a:endParaRPr lang="pt-BR" b="1" dirty="0"/>
          </a:p>
        </p:txBody>
      </p:sp>
      <p:sp>
        <p:nvSpPr>
          <p:cNvPr id="16" name="Retângulo Arredondado 14"/>
          <p:cNvSpPr/>
          <p:nvPr/>
        </p:nvSpPr>
        <p:spPr>
          <a:xfrm>
            <a:off x="3572661" y="3192794"/>
            <a:ext cx="3304710" cy="1088009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Aumento nas análises dos processos previdenciários. 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6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Chamadas Solucionadas Help </a:t>
            </a:r>
            <a:r>
              <a:rPr lang="pt-BR" sz="2400" b="1" dirty="0" err="1" smtClean="0">
                <a:solidFill>
                  <a:srgbClr val="FFFF00"/>
                </a:solidFill>
              </a:rPr>
              <a:t>Desck</a:t>
            </a:r>
            <a:r>
              <a:rPr lang="pt-BR" sz="2400" b="1" dirty="0" smtClean="0">
                <a:solidFill>
                  <a:srgbClr val="FFFF00"/>
                </a:solidFill>
              </a:rPr>
              <a:t> T.I.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2157493"/>
            <a:ext cx="12029204" cy="324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90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7820" y="1785985"/>
            <a:ext cx="7096359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Prev. Adm.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90" y="1373357"/>
            <a:ext cx="11669758" cy="529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GEJUR – Produtividade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016" y="1115644"/>
            <a:ext cx="10262500" cy="58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2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291" y="4820919"/>
            <a:ext cx="7401057" cy="1036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91" y="2727427"/>
            <a:ext cx="7401057" cy="190426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291" y="1304869"/>
            <a:ext cx="7401057" cy="12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err="1" smtClean="0">
                <a:solidFill>
                  <a:srgbClr val="FFFF00"/>
                </a:solidFill>
              </a:rPr>
              <a:t>Gejur</a:t>
            </a:r>
            <a:r>
              <a:rPr lang="pt-BR" sz="2400" b="1" dirty="0" smtClean="0">
                <a:solidFill>
                  <a:srgbClr val="FFFF00"/>
                </a:solidFill>
              </a:rPr>
              <a:t> Contencioso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.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60" y="1174403"/>
            <a:ext cx="4649989" cy="280440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9660" y="4037564"/>
            <a:ext cx="4649990" cy="282043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7459" y="2497814"/>
            <a:ext cx="4590686" cy="33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0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2796" y="79370"/>
            <a:ext cx="895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Avaliação de Desempenho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Produtividade GADIR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796" y="1115644"/>
            <a:ext cx="12084770" cy="510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Laudo CONTRIN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2158" y="1920290"/>
            <a:ext cx="72485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18363" y="2728155"/>
            <a:ext cx="8895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RECURSOS HUMANOS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252600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Qtde. de Colaboradores, Estagiários e Terceirizados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286" y="1856095"/>
            <a:ext cx="5395428" cy="314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18" y="1687533"/>
            <a:ext cx="11402964" cy="348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0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Recursos Humanos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Absenteísmo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07" y="1843902"/>
            <a:ext cx="5468586" cy="317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AVALIAÇÃO DOS FORNECEDORES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1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04" y="1173309"/>
            <a:ext cx="11846011" cy="561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674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8" y="1217893"/>
            <a:ext cx="12173702" cy="513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394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AVALIAÇÃO DOS FORNECEDORES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12192000" cy="499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198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03441"/>
            <a:ext cx="8950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bg1"/>
                </a:solidFill>
              </a:rPr>
              <a:t>PAGAMENTO DE CONTAS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7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Água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314" y="1801227"/>
            <a:ext cx="918137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899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Energia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1801227"/>
            <a:ext cx="9163082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2260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Móvel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1801227"/>
            <a:ext cx="9175275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544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Telefonia Fixa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459" y="1804275"/>
            <a:ext cx="916308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2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85627" y="70186"/>
            <a:ext cx="8899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Contexto Organizacional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Legislação Aplicável à Amazonprev</a:t>
            </a:r>
            <a:endParaRPr lang="pt-BR" sz="1600" dirty="0" smtClean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522" y="1156035"/>
            <a:ext cx="9900762" cy="27495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8522" y="3945960"/>
            <a:ext cx="9900762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Correios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555" y="1795130"/>
            <a:ext cx="9150889" cy="32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335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Táxi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3654" y="1901819"/>
            <a:ext cx="6864691" cy="305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56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304" y="0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  <a:latin typeface="+mn-lt"/>
              </a:rPr>
              <a:t>PAGAMENTO DE CONTAS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1" dirty="0" smtClean="0">
                <a:solidFill>
                  <a:srgbClr val="FFFF00"/>
                </a:solidFill>
                <a:latin typeface="+mn-lt"/>
              </a:rPr>
              <a:t>Consumo de Imprensa Oficial</a:t>
            </a:r>
            <a:endParaRPr lang="pt-BR" sz="32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362" y="1804275"/>
            <a:ext cx="9175275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888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41029" t="16511" r="29864" b="66698"/>
          <a:stretch/>
        </p:blipFill>
        <p:spPr>
          <a:xfrm>
            <a:off x="-1" y="2934270"/>
            <a:ext cx="12192001" cy="149245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-10336" y="1594451"/>
            <a:ext cx="12175040" cy="2836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700"/>
              </a:lnSpc>
            </a:pPr>
            <a:r>
              <a:rPr lang="pt-BR" sz="9600" b="1" dirty="0" smtClean="0">
                <a:solidFill>
                  <a:schemeClr val="accent1">
                    <a:lumMod val="50000"/>
                  </a:schemeClr>
                </a:solidFill>
              </a:rPr>
              <a:t>AMAZONPREV    </a:t>
            </a:r>
            <a:endParaRPr lang="pt-BR" sz="9600" b="1" dirty="0">
              <a:solidFill>
                <a:schemeClr val="bg1"/>
              </a:solidFill>
            </a:endParaRPr>
          </a:p>
          <a:p>
            <a:pPr algn="ctr">
              <a:lnSpc>
                <a:spcPts val="10700"/>
              </a:lnSpc>
            </a:pPr>
            <a:r>
              <a:rPr lang="pt-BR" sz="9600" b="1" smtClean="0">
                <a:solidFill>
                  <a:schemeClr val="bg1"/>
                </a:solidFill>
              </a:rPr>
              <a:t>MAI-2022</a:t>
            </a:r>
            <a:endParaRPr lang="pt-BR" sz="7200" dirty="0" smtClean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-10336" y="4796710"/>
            <a:ext cx="12202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SISTEMA DE GESTÃO INTEGRADO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NBR ISO 9001: 2015</a:t>
            </a:r>
          </a:p>
          <a:p>
            <a:pPr algn="ctr"/>
            <a:r>
              <a:rPr lang="pt-BR" sz="2800" b="1" dirty="0" smtClean="0">
                <a:solidFill>
                  <a:schemeClr val="bg1">
                    <a:lumMod val="65000"/>
                  </a:schemeClr>
                </a:solidFill>
              </a:rPr>
              <a:t>PRO GESTÃO</a:t>
            </a:r>
            <a:endParaRPr lang="pt-BR" sz="2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9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Agrupar 2"/>
          <p:cNvGrpSpPr/>
          <p:nvPr/>
        </p:nvGrpSpPr>
        <p:grpSpPr>
          <a:xfrm>
            <a:off x="0" y="2634018"/>
            <a:ext cx="12192000" cy="1115644"/>
            <a:chOff x="-3239069" y="3178326"/>
            <a:chExt cx="12192000" cy="1115644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163773" y="2728155"/>
            <a:ext cx="8950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1"/>
                </a:solidFill>
              </a:rPr>
              <a:t>FOCO NO CLIENTE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639035" y="4053386"/>
            <a:ext cx="2065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ISO 9001 – Item X</a:t>
            </a:r>
          </a:p>
          <a:p>
            <a:r>
              <a:rPr lang="pt-BR" b="1" dirty="0" smtClean="0">
                <a:solidFill>
                  <a:schemeClr val="bg1">
                    <a:lumMod val="65000"/>
                  </a:schemeClr>
                </a:solidFill>
              </a:rPr>
              <a:t>Pro Gestão – Item Y</a:t>
            </a:r>
          </a:p>
        </p:txBody>
      </p:sp>
    </p:spTree>
    <p:extLst>
      <p:ext uri="{BB962C8B-B14F-4D97-AF65-F5344CB8AC3E}">
        <p14:creationId xmlns:p14="http://schemas.microsoft.com/office/powerpoint/2010/main" val="3561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Satisfação dos Clientes em Relação ao Atendimento da </a:t>
            </a:r>
            <a:r>
              <a:rPr lang="pt-BR" sz="2000" b="1" dirty="0" smtClean="0">
                <a:solidFill>
                  <a:srgbClr val="FFFF00"/>
                </a:solidFill>
              </a:rPr>
              <a:t>AMAZONPREV</a:t>
            </a:r>
            <a:endParaRPr lang="pt-BR" sz="14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507" y="1185830"/>
            <a:ext cx="11717528" cy="258492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507" y="3999357"/>
            <a:ext cx="11717528" cy="22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/>
          <p:cNvGrpSpPr/>
          <p:nvPr/>
        </p:nvGrpSpPr>
        <p:grpSpPr>
          <a:xfrm>
            <a:off x="0" y="0"/>
            <a:ext cx="12192000" cy="1115644"/>
            <a:chOff x="-3239069" y="3178326"/>
            <a:chExt cx="12192000" cy="1115644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 rotWithShape="1">
            <a:blip r:embed="rId3"/>
            <a:srcRect l="18298" t="16511" r="55655" b="66698"/>
            <a:stretch/>
          </p:blipFill>
          <p:spPr>
            <a:xfrm>
              <a:off x="5874738" y="3178326"/>
              <a:ext cx="3078193" cy="1115644"/>
            </a:xfrm>
            <a:prstGeom prst="rect">
              <a:avLst/>
            </a:prstGeom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 rotWithShape="1">
            <a:blip r:embed="rId3"/>
            <a:srcRect l="41029" t="16511" r="29864" b="66698"/>
            <a:stretch/>
          </p:blipFill>
          <p:spPr>
            <a:xfrm>
              <a:off x="-3239069" y="3178326"/>
              <a:ext cx="9113807" cy="1115644"/>
            </a:xfrm>
            <a:prstGeom prst="rect">
              <a:avLst/>
            </a:prstGeom>
          </p:spPr>
        </p:pic>
      </p:grpSp>
      <p:sp>
        <p:nvSpPr>
          <p:cNvPr id="7" name="CaixaDeTexto 6"/>
          <p:cNvSpPr txBox="1"/>
          <p:nvPr/>
        </p:nvSpPr>
        <p:spPr>
          <a:xfrm>
            <a:off x="231035" y="70186"/>
            <a:ext cx="88827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Foco no Cliente</a:t>
            </a:r>
          </a:p>
          <a:p>
            <a:r>
              <a:rPr lang="pt-BR" sz="2400" b="1" dirty="0" smtClean="0">
                <a:solidFill>
                  <a:srgbClr val="FFFF00"/>
                </a:solidFill>
              </a:rPr>
              <a:t>Atendimento ao Cliente Através do e-mail “Fale Conosco”</a:t>
            </a:r>
            <a:endParaRPr lang="pt-BR" sz="1600" dirty="0">
              <a:solidFill>
                <a:srgbClr val="FFFF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265" y="1323555"/>
            <a:ext cx="10034886" cy="225383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265" y="3785298"/>
            <a:ext cx="10034886" cy="25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A78EF8-E824-4C87-A4FF-3288A5E914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E252AE-1687-4F4A-AAAD-EE8304DE90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9C30C-D4EF-40A1-90A6-0C8077024112}">
  <ds:schemaRefs>
    <ds:schemaRef ds:uri="http://purl.org/dc/terms/"/>
    <ds:schemaRef ds:uri="71af3243-3dd4-4a8d-8c0d-dd76da1f02a5"/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755</Words>
  <Application>Microsoft Office PowerPoint</Application>
  <PresentationFormat>Widescreen</PresentationFormat>
  <Paragraphs>190</Paragraphs>
  <Slides>63</Slides>
  <Notes>52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63</vt:i4>
      </vt:variant>
    </vt:vector>
  </HeadingPairs>
  <TitlesOfParts>
    <vt:vector size="68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Atendimento de excelência. Consegui o que precisava em pouquíssimo tempo. Parabéns!   (Sra. Adélia Mendonça – Público Geral)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de Desempenho Aposentadorias Concluídas Dentro do Prazo de 40 dias úteis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DOS FORNECEDORES</vt:lpstr>
      <vt:lpstr>AVALIAÇÃO DOS FORNECEDORES</vt:lpstr>
      <vt:lpstr>AVALIAÇÃO DOS FORNECEDORES</vt:lpstr>
      <vt:lpstr>Apresentação do PowerPoint</vt:lpstr>
      <vt:lpstr>PAGAMENTO DE CONTAS Consumo de Água</vt:lpstr>
      <vt:lpstr>PAGAMENTO DE CONTAS Consumo de Energia</vt:lpstr>
      <vt:lpstr>PAGAMENTO DE CONTAS Consumo de Telefonia Móvel</vt:lpstr>
      <vt:lpstr>PAGAMENTO DE CONTAS Consumo de Telefonia Fixa</vt:lpstr>
      <vt:lpstr>PAGAMENTO DE CONTAS Consumo de Correios</vt:lpstr>
      <vt:lpstr>PAGAMENTO DE CONTAS Consumo de Táxi</vt:lpstr>
      <vt:lpstr>PAGAMENTO DE CONTAS Consumo de Imprensa Oficial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2021-08-16T19:49:09Z</dcterms:created>
  <dcterms:modified xsi:type="dcterms:W3CDTF">2022-07-18T17:42:53Z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