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9" r:id="rId4"/>
  </p:sldMasterIdLst>
  <p:notesMasterIdLst>
    <p:notesMasterId r:id="rId68"/>
  </p:notesMasterIdLst>
  <p:handoutMasterIdLst>
    <p:handoutMasterId r:id="rId69"/>
  </p:handoutMasterIdLst>
  <p:sldIdLst>
    <p:sldId id="264" r:id="rId5"/>
    <p:sldId id="392" r:id="rId6"/>
    <p:sldId id="284" r:id="rId7"/>
    <p:sldId id="393" r:id="rId8"/>
    <p:sldId id="399" r:id="rId9"/>
    <p:sldId id="400" r:id="rId10"/>
    <p:sldId id="365" r:id="rId11"/>
    <p:sldId id="394" r:id="rId12"/>
    <p:sldId id="395" r:id="rId13"/>
    <p:sldId id="369" r:id="rId14"/>
    <p:sldId id="396" r:id="rId15"/>
    <p:sldId id="371" r:id="rId16"/>
    <p:sldId id="397" r:id="rId17"/>
    <p:sldId id="398" r:id="rId18"/>
    <p:sldId id="289" r:id="rId19"/>
    <p:sldId id="402" r:id="rId20"/>
    <p:sldId id="401" r:id="rId21"/>
    <p:sldId id="323" r:id="rId22"/>
    <p:sldId id="324" r:id="rId23"/>
    <p:sldId id="413" r:id="rId24"/>
    <p:sldId id="412" r:id="rId25"/>
    <p:sldId id="416" r:id="rId26"/>
    <p:sldId id="415" r:id="rId27"/>
    <p:sldId id="414" r:id="rId28"/>
    <p:sldId id="298" r:id="rId29"/>
    <p:sldId id="300" r:id="rId30"/>
    <p:sldId id="417" r:id="rId31"/>
    <p:sldId id="380" r:id="rId32"/>
    <p:sldId id="355" r:id="rId33"/>
    <p:sldId id="374" r:id="rId34"/>
    <p:sldId id="375" r:id="rId35"/>
    <p:sldId id="376" r:id="rId36"/>
    <p:sldId id="377" r:id="rId37"/>
    <p:sldId id="378" r:id="rId38"/>
    <p:sldId id="379" r:id="rId39"/>
    <p:sldId id="301" r:id="rId40"/>
    <p:sldId id="302" r:id="rId41"/>
    <p:sldId id="303" r:id="rId42"/>
    <p:sldId id="357" r:id="rId43"/>
    <p:sldId id="358" r:id="rId44"/>
    <p:sldId id="361" r:id="rId45"/>
    <p:sldId id="381" r:id="rId46"/>
    <p:sldId id="382" r:id="rId47"/>
    <p:sldId id="362" r:id="rId48"/>
    <p:sldId id="363" r:id="rId49"/>
    <p:sldId id="360" r:id="rId50"/>
    <p:sldId id="356" r:id="rId51"/>
    <p:sldId id="330" r:id="rId52"/>
    <p:sldId id="331" r:id="rId53"/>
    <p:sldId id="332" r:id="rId54"/>
    <p:sldId id="339" r:id="rId55"/>
    <p:sldId id="340" r:id="rId56"/>
    <p:sldId id="341" r:id="rId57"/>
    <p:sldId id="342" r:id="rId58"/>
    <p:sldId id="343" r:id="rId59"/>
    <p:sldId id="407" r:id="rId60"/>
    <p:sldId id="408" r:id="rId61"/>
    <p:sldId id="409" r:id="rId62"/>
    <p:sldId id="410" r:id="rId63"/>
    <p:sldId id="411" r:id="rId64"/>
    <p:sldId id="349" r:id="rId65"/>
    <p:sldId id="350" r:id="rId66"/>
    <p:sldId id="351" r:id="rId67"/>
  </p:sldIdLst>
  <p:sldSz cx="12192000" cy="6858000"/>
  <p:notesSz cx="6858000" cy="9926638"/>
  <p:defaultTextStyle>
    <a:defPPr rtl="0">
      <a:defRPr lang="pt-B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3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74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D90096A-944F-446E-A6AD-E32C0814D24F}" type="datetime1">
              <a:rPr lang="pt-BR" smtClean="0"/>
              <a:t>15/07/2022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7ABD897-4713-476D-AE20-0295932620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1369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9544A0D-EA56-44CE-9109-6085F9102635}" type="datetime1">
              <a:rPr lang="pt-BR" noProof="0" smtClean="0"/>
              <a:t>15/07/2022</a:t>
            </a:fld>
            <a:endParaRPr lang="pt-BR" noProof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FCC149C-479E-4175-B238-B83A279FCF50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7289732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1930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7375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0317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6339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504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37946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7515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54504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11315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1755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6824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5674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04643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33157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80700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56367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43186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39951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84575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39038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6873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856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64648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78635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25095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09405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5794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75240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46712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07314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03623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620335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4886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849100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324750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909865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597914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927813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990556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686021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713104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238932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434247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9246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068137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057657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55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96642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63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691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834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356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656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3606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90A0BE5-B5F9-4A2E-A1FB-E7CE3178CF78}" type="datetime1">
              <a:rPr lang="pt-BR" noProof="0" smtClean="0"/>
              <a:t>15/07/2022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439804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B4A2996-4177-4C84-B80D-D71A8B6FB638}" type="datetime1">
              <a:rPr lang="pt-BR" noProof="0" smtClean="0"/>
              <a:t>15/07/2022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63111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AFFE6A5-DAB3-466D-8CD6-425C7BB25F36}" type="datetime1">
              <a:rPr lang="pt-BR" noProof="0" smtClean="0"/>
              <a:t>15/07/2022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012511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4AC44A5-B189-4294-AD3B-45C2F3811313}" type="datetime1">
              <a:rPr lang="pt-BR" noProof="0" smtClean="0"/>
              <a:t>15/07/2022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78651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D48247D-8F55-4C67-8CEC-FB91C19077C6}" type="datetime1">
              <a:rPr lang="pt-BR" noProof="0" smtClean="0"/>
              <a:t>15/07/2022</a:t>
            </a:fld>
            <a:endParaRPr lang="en-US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en-US" noProof="0" smtClean="0"/>
              <a:t>‹nº›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20106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41009B9-3BFA-4B31-93BD-EEAAC7A39DBA}" type="datetime1">
              <a:rPr lang="pt-BR" noProof="0" smtClean="0"/>
              <a:t>15/07/2022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02924788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545EC97-02D3-4D28-9DF9-8EB0057ADB76}" type="datetime1">
              <a:rPr lang="pt-BR" noProof="0" smtClean="0"/>
              <a:t>15/07/2022</a:t>
            </a:fld>
            <a:endParaRPr lang="pt-BR" noProof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048365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3E5CBDD-144E-4B99-A727-A77DC1941B60}" type="datetime1">
              <a:rPr lang="pt-BR" noProof="0" smtClean="0"/>
              <a:t>15/07/2022</a:t>
            </a:fld>
            <a:endParaRPr lang="pt-BR" noProof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406035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E43751C-F402-4BAC-8E94-44673F7357CE}" type="datetime1">
              <a:rPr lang="pt-BR" noProof="0" smtClean="0"/>
              <a:t>15/07/2022</a:t>
            </a:fld>
            <a:endParaRPr lang="pt-BR" noProof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030425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4348B61-B754-4C3E-84BD-3EECCF51B78F}" type="datetime1">
              <a:rPr lang="pt-BR" noProof="0" smtClean="0"/>
              <a:t>15/07/2022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212884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75D2905-4C56-46A4-94B3-221175073042}" type="datetime1">
              <a:rPr lang="pt-BR" noProof="0" smtClean="0"/>
              <a:t>15/07/2022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6084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41009B9-3BFA-4B31-93BD-EEAAC7A39DBA}" type="datetime1">
              <a:rPr lang="pt-BR" noProof="0" smtClean="0"/>
              <a:t>15/07/2022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794470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8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emf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emf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emf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emf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image" Target="../media/image1.png"/><Relationship Id="rId7" Type="http://schemas.openxmlformats.org/officeDocument/2006/relationships/image" Target="../media/image67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emf"/><Relationship Id="rId5" Type="http://schemas.openxmlformats.org/officeDocument/2006/relationships/image" Target="../media/image65.emf"/><Relationship Id="rId4" Type="http://schemas.openxmlformats.org/officeDocument/2006/relationships/image" Target="../media/image64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41029" t="16511" r="29864" b="66698"/>
          <a:stretch/>
        </p:blipFill>
        <p:spPr>
          <a:xfrm>
            <a:off x="-1" y="2934270"/>
            <a:ext cx="12192001" cy="149245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-10336" y="1594451"/>
            <a:ext cx="12175040" cy="2836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700"/>
              </a:lnSpc>
            </a:pPr>
            <a:r>
              <a:rPr lang="pt-BR" sz="9600" b="1" dirty="0" smtClean="0">
                <a:solidFill>
                  <a:schemeClr val="accent1">
                    <a:lumMod val="50000"/>
                  </a:schemeClr>
                </a:solidFill>
              </a:rPr>
              <a:t>AMAZONPREV    </a:t>
            </a:r>
            <a:endParaRPr lang="pt-BR" sz="9600" b="1" dirty="0">
              <a:solidFill>
                <a:schemeClr val="bg1"/>
              </a:solidFill>
            </a:endParaRPr>
          </a:p>
          <a:p>
            <a:pPr algn="ctr">
              <a:lnSpc>
                <a:spcPts val="10700"/>
              </a:lnSpc>
            </a:pPr>
            <a:r>
              <a:rPr lang="pt-BR" sz="9600" b="1" dirty="0" smtClean="0">
                <a:solidFill>
                  <a:schemeClr val="bg1"/>
                </a:solidFill>
              </a:rPr>
              <a:t>MAR-2022</a:t>
            </a:r>
            <a:endParaRPr lang="pt-BR" sz="7200" dirty="0" smtClean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-10336" y="4796710"/>
            <a:ext cx="122023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</a:rPr>
              <a:t>SISTEMA DE GESTÃO INTEGRADO</a:t>
            </a:r>
          </a:p>
          <a:p>
            <a:pPr algn="ctr"/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</a:rPr>
              <a:t>NBR ISO 9001: 2015</a:t>
            </a:r>
          </a:p>
          <a:p>
            <a:pPr algn="ctr"/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</a:rPr>
              <a:t>PRO GESTÃO</a:t>
            </a:r>
            <a:endParaRPr lang="pt-BR" sz="28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0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Foco no Cliente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Atendimento ao Cliente Através do e-mail “Fale Conosco”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902" y="1389329"/>
            <a:ext cx="10592701" cy="504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94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Foco no Cliente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Atendimento ao Cliente através do Telefone da Ouvidoria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371" y="4102369"/>
            <a:ext cx="9961727" cy="2576017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371" y="1231191"/>
            <a:ext cx="9961727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67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Foco no Cliente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Atendimento ao Cliente através do Telefone da Ouvidoria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0926" y="1185830"/>
            <a:ext cx="4966302" cy="557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0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Foco no Cliente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Registro “E- Sic / E- </a:t>
            </a:r>
            <a:r>
              <a:rPr lang="pt-BR" sz="2400" b="1" dirty="0" err="1" smtClean="0">
                <a:solidFill>
                  <a:srgbClr val="FFFF00"/>
                </a:solidFill>
              </a:rPr>
              <a:t>Ouv</a:t>
            </a:r>
            <a:r>
              <a:rPr lang="pt-BR" sz="2400" b="1" dirty="0" smtClean="0">
                <a:solidFill>
                  <a:srgbClr val="FFFF00"/>
                </a:solidFill>
              </a:rPr>
              <a:t>”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572" y="1703682"/>
            <a:ext cx="10790855" cy="345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52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Foco no Cliente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Atendimento das Reclamações de Clientes em até 5 dias úteis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845" y="4038030"/>
            <a:ext cx="10150912" cy="270567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845" y="1185830"/>
            <a:ext cx="10150912" cy="272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68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0" y="2634018"/>
            <a:ext cx="12192000" cy="1115644"/>
            <a:chOff x="-3239069" y="3178326"/>
            <a:chExt cx="12192000" cy="1115644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22829" y="2728155"/>
            <a:ext cx="8990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chemeClr val="bg1"/>
                </a:solidFill>
              </a:rPr>
              <a:t>AVALIAÇÃO DE DESEMPENHO</a:t>
            </a:r>
            <a:endParaRPr lang="pt-BR" sz="5400" b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639035" y="4053386"/>
            <a:ext cx="2065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ISO 9001 – Item X</a:t>
            </a:r>
          </a:p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Pro Gestão – Item Y</a:t>
            </a:r>
          </a:p>
        </p:txBody>
      </p:sp>
    </p:spTree>
    <p:extLst>
      <p:ext uri="{BB962C8B-B14F-4D97-AF65-F5344CB8AC3E}">
        <p14:creationId xmlns:p14="http://schemas.microsoft.com/office/powerpoint/2010/main" val="157509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Aposentadorias Concluídas Dentro do Prazo de 40 dias úteis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6844" y="1577998"/>
            <a:ext cx="634039" cy="79254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975" y="1174403"/>
            <a:ext cx="10524198" cy="276328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94134" y="1702976"/>
            <a:ext cx="634039" cy="54259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975" y="3996445"/>
            <a:ext cx="10650635" cy="249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20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2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2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137303" y="126228"/>
            <a:ext cx="8743086" cy="862313"/>
          </a:xfrm>
        </p:spPr>
        <p:txBody>
          <a:bodyPr>
            <a:no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+mn-lt"/>
              </a:rPr>
              <a:t>Avaliação de Desempenho</a:t>
            </a:r>
            <a:br>
              <a:rPr lang="pt-BR" sz="3600" b="1" dirty="0">
                <a:solidFill>
                  <a:schemeClr val="bg1"/>
                </a:solidFill>
                <a:latin typeface="+mn-lt"/>
              </a:rPr>
            </a:br>
            <a:r>
              <a:rPr lang="pt-BR" sz="2400" b="1" dirty="0">
                <a:solidFill>
                  <a:srgbClr val="FFFF00"/>
                </a:solidFill>
                <a:latin typeface="+mn-lt"/>
              </a:rPr>
              <a:t>Aposentadorias Concluídas Dentro do Prazo de 40 dias </a:t>
            </a:r>
            <a:r>
              <a:rPr lang="pt-BR" sz="2400" b="1" dirty="0" smtClean="0">
                <a:solidFill>
                  <a:srgbClr val="FFFF00"/>
                </a:solidFill>
                <a:latin typeface="+mn-lt"/>
              </a:rPr>
              <a:t>úteis</a:t>
            </a:r>
            <a:endParaRPr lang="pt-BR" b="1" dirty="0">
              <a:latin typeface="+mn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433" y="1635785"/>
            <a:ext cx="10493889" cy="450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58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Aposentadorias Concluídas Dentro do Prazo de 45 dias úteis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9376" y="1174403"/>
            <a:ext cx="8392591" cy="565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40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Aposentadorias Concluídas Dentro do Prazo de 45 dias úteis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1004" y="2504265"/>
            <a:ext cx="5005606" cy="30150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88" y="1746323"/>
            <a:ext cx="5770651" cy="466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95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99275" y="56538"/>
            <a:ext cx="4898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Elogio ao Atendimento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Março de 2022</a:t>
            </a:r>
            <a:endParaRPr lang="pt-BR" sz="2400" dirty="0" smtClean="0">
              <a:solidFill>
                <a:srgbClr val="FFFF0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1675" y="2815640"/>
            <a:ext cx="10515600" cy="1325563"/>
          </a:xfrm>
        </p:spPr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dirty="0" smtClean="0"/>
              <a:t>Estou aqui para elogiar o atendimento que tive hoje por pessoas maravilhosas! </a:t>
            </a:r>
            <a:r>
              <a:rPr lang="pt-BR" sz="1600" dirty="0" smtClean="0"/>
              <a:t>(Sr. </a:t>
            </a:r>
            <a:r>
              <a:rPr lang="pt-BR" sz="1600" dirty="0" err="1" smtClean="0"/>
              <a:t>Hidelmagno</a:t>
            </a:r>
            <a:r>
              <a:rPr lang="pt-BR" sz="1600" dirty="0" smtClean="0"/>
              <a:t> Pereira – Pensionista)</a:t>
            </a:r>
            <a:endParaRPr lang="pt-BR" sz="1600" dirty="0"/>
          </a:p>
        </p:txBody>
      </p:sp>
      <p:sp>
        <p:nvSpPr>
          <p:cNvPr id="22" name="Título 1"/>
          <p:cNvSpPr txBox="1">
            <a:spLocks/>
          </p:cNvSpPr>
          <p:nvPr/>
        </p:nvSpPr>
        <p:spPr>
          <a:xfrm>
            <a:off x="451675" y="13245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dirty="0" smtClean="0"/>
              <a:t>Ótimo atendimento no guichê! </a:t>
            </a:r>
            <a:r>
              <a:rPr lang="pt-BR" sz="1600" dirty="0" smtClean="0"/>
              <a:t>(Sr. </a:t>
            </a:r>
            <a:r>
              <a:rPr lang="pt-BR" sz="1600" dirty="0" err="1" smtClean="0"/>
              <a:t>Izidoro</a:t>
            </a:r>
            <a:r>
              <a:rPr lang="pt-BR" sz="1600" dirty="0" smtClean="0"/>
              <a:t> </a:t>
            </a:r>
            <a:r>
              <a:rPr lang="pt-BR" sz="1600" dirty="0" err="1" smtClean="0"/>
              <a:t>Antonio</a:t>
            </a:r>
            <a:r>
              <a:rPr lang="pt-BR" sz="1600" dirty="0" smtClean="0"/>
              <a:t> – Aposentado)</a:t>
            </a:r>
            <a:endParaRPr lang="pt-BR" sz="1600" dirty="0"/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>
            <a:off x="451675" y="43066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dirty="0" smtClean="0"/>
              <a:t>Informar que o atendimento feito pelo recepcionista é excelente! </a:t>
            </a:r>
            <a:r>
              <a:rPr lang="pt-BR" sz="1700" dirty="0" smtClean="0"/>
              <a:t>(Sr. </a:t>
            </a:r>
            <a:r>
              <a:rPr lang="pt-BR" sz="1700" smtClean="0"/>
              <a:t>Jefferson Leite </a:t>
            </a:r>
            <a:r>
              <a:rPr lang="pt-BR" sz="1700" dirty="0" smtClean="0"/>
              <a:t>– Aposentado)</a:t>
            </a:r>
            <a:endParaRPr lang="pt-BR" sz="1700" dirty="0"/>
          </a:p>
        </p:txBody>
      </p:sp>
    </p:spTree>
    <p:extLst>
      <p:ext uri="{BB962C8B-B14F-4D97-AF65-F5344CB8AC3E}">
        <p14:creationId xmlns:p14="http://schemas.microsoft.com/office/powerpoint/2010/main" val="294319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Pensões Concedidas Dentro do Prazo de 20 dias Úteis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9325" y="1195014"/>
            <a:ext cx="8699746" cy="2755631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3321" y="1562739"/>
            <a:ext cx="634039" cy="54259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7867" y="3950645"/>
            <a:ext cx="9370364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06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Pensões Concedidas Dentro do Prazo de 20 dias Úteis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379" y="1558668"/>
            <a:ext cx="11808095" cy="484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8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Pensões Concedidas Dentro do Prazo de 20 dias Úteis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0031" y="2545454"/>
            <a:ext cx="4584589" cy="275563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621" y="2098218"/>
            <a:ext cx="6343763" cy="394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05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Revisão de Benefícios Concluídos Dentro do Prazo de 60 dias úteis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8758" y="1195014"/>
            <a:ext cx="8242506" cy="246909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3807" y="1464543"/>
            <a:ext cx="640135" cy="77425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5625" y="3933637"/>
            <a:ext cx="7248772" cy="270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25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Revisão de Benefícios Concluídos Dentro do Prazo de 60 dias úteis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2768" y="1472781"/>
            <a:ext cx="640135" cy="77425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805" y="1253868"/>
            <a:ext cx="11284389" cy="484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3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Recadastramento de 95% da Massa de Segurados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89709" y="4551218"/>
            <a:ext cx="107238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1600"/>
              <a:t>Conforme o Planejamento Estratégico, através da ação A.2.1.8.B, estamos em tratativa para a realização do censo previdenciário dos ativos, inativos e pensionistas do Governo do Estado do Amazonas;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sz="160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1600"/>
              <a:t>O censo em 2022, cumprirá os requisitos do recadastramento da massa dos inativos e pensionistas.</a:t>
            </a:r>
            <a:endParaRPr lang="pt-BR" sz="16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709" y="1383666"/>
            <a:ext cx="10120237" cy="2755631"/>
          </a:xfrm>
          <a:prstGeom prst="rect">
            <a:avLst/>
          </a:prstGeom>
        </p:spPr>
      </p:pic>
      <p:sp>
        <p:nvSpPr>
          <p:cNvPr id="11" name="Seta para cima 10"/>
          <p:cNvSpPr/>
          <p:nvPr/>
        </p:nvSpPr>
        <p:spPr>
          <a:xfrm>
            <a:off x="10335495" y="1820478"/>
            <a:ext cx="205946" cy="403654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10205748" y="2251878"/>
            <a:ext cx="6713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95%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66384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000" b="1" dirty="0">
                <a:solidFill>
                  <a:srgbClr val="FFFF00"/>
                </a:solidFill>
              </a:rPr>
              <a:t>Atendimento das Notificações do TCE dentro do Prazo da Corte</a:t>
            </a:r>
            <a:endParaRPr lang="pt-BR" sz="1400" dirty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3988" y="1817806"/>
            <a:ext cx="603556" cy="731583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4027" y="1195014"/>
            <a:ext cx="7059780" cy="270875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9819" y="4065511"/>
            <a:ext cx="6328196" cy="255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1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000" b="1" dirty="0">
                <a:solidFill>
                  <a:srgbClr val="FFFF00"/>
                </a:solidFill>
              </a:rPr>
              <a:t>Atendimento das Notificações do TCE dentro do Prazo da Corte</a:t>
            </a:r>
            <a:endParaRPr lang="pt-BR" sz="1400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580" y="1446315"/>
            <a:ext cx="10414839" cy="450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61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200" b="1" dirty="0" smtClean="0">
                <a:solidFill>
                  <a:srgbClr val="FFFF00"/>
                </a:solidFill>
              </a:rPr>
              <a:t>Envio dos Processos de Benefícios ao TCE para Registro no Prazo da Corte</a:t>
            </a:r>
            <a:endParaRPr lang="pt-BR" sz="2200" dirty="0" smtClean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2782" y="1143625"/>
            <a:ext cx="7224386" cy="2854472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128" y="4052170"/>
            <a:ext cx="5276588" cy="2684194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8307" y="4052170"/>
            <a:ext cx="5276588" cy="268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80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Certidão de Tempo de Contribuição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2647" y="2042040"/>
            <a:ext cx="6486706" cy="277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1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0" y="2634018"/>
            <a:ext cx="12192000" cy="1115644"/>
            <a:chOff x="-3239069" y="3178326"/>
            <a:chExt cx="12192000" cy="1115644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86603" y="2728155"/>
            <a:ext cx="8827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chemeClr val="bg1"/>
                </a:solidFill>
              </a:rPr>
              <a:t>CONTEXTO ORGANIZACIONAL</a:t>
            </a:r>
            <a:endParaRPr lang="pt-BR" sz="5400" b="1" dirty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9639035" y="4053386"/>
            <a:ext cx="2065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ISO 9001 – Item X</a:t>
            </a:r>
          </a:p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Pro Gestão – Item Y</a:t>
            </a:r>
          </a:p>
        </p:txBody>
      </p:sp>
    </p:spTree>
    <p:extLst>
      <p:ext uri="{BB962C8B-B14F-4D97-AF65-F5344CB8AC3E}">
        <p14:creationId xmlns:p14="http://schemas.microsoft.com/office/powerpoint/2010/main" val="264698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en-US" sz="2200" b="1" dirty="0" err="1" smtClean="0">
                <a:solidFill>
                  <a:srgbClr val="FFFF00"/>
                </a:solidFill>
              </a:rPr>
              <a:t>Inclusões</a:t>
            </a:r>
            <a:r>
              <a:rPr lang="en-US" sz="2200" b="1" dirty="0" smtClean="0">
                <a:solidFill>
                  <a:srgbClr val="FFFF00"/>
                </a:solidFill>
              </a:rPr>
              <a:t> e </a:t>
            </a:r>
            <a:r>
              <a:rPr lang="en-US" sz="2200" b="1" dirty="0" err="1" smtClean="0">
                <a:solidFill>
                  <a:srgbClr val="FFFF00"/>
                </a:solidFill>
              </a:rPr>
              <a:t>Exclusões</a:t>
            </a:r>
            <a:r>
              <a:rPr lang="en-US" sz="2200" b="1" dirty="0" smtClean="0">
                <a:solidFill>
                  <a:srgbClr val="FFFF00"/>
                </a:solidFill>
              </a:rPr>
              <a:t>  de </a:t>
            </a:r>
            <a:r>
              <a:rPr lang="en-US" sz="2200" b="1" dirty="0" err="1" smtClean="0">
                <a:solidFill>
                  <a:srgbClr val="FFFF00"/>
                </a:solidFill>
              </a:rPr>
              <a:t>Dependentes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em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até</a:t>
            </a:r>
            <a:r>
              <a:rPr lang="en-US" sz="2200" b="1" dirty="0" smtClean="0">
                <a:solidFill>
                  <a:srgbClr val="FFFF00"/>
                </a:solidFill>
              </a:rPr>
              <a:t> 10 </a:t>
            </a:r>
            <a:r>
              <a:rPr lang="en-US" sz="2200" b="1" dirty="0" err="1" smtClean="0">
                <a:solidFill>
                  <a:srgbClr val="FFFF00"/>
                </a:solidFill>
              </a:rPr>
              <a:t>dias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úteis</a:t>
            </a:r>
            <a:endParaRPr lang="en-US" sz="2200" b="1" dirty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1943" y="1154693"/>
            <a:ext cx="6828112" cy="2859272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0149" y="4053015"/>
            <a:ext cx="9011701" cy="273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5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en-US" sz="2200" b="1" dirty="0" smtClean="0">
                <a:solidFill>
                  <a:srgbClr val="FFFF00"/>
                </a:solidFill>
              </a:rPr>
              <a:t>Rest. Cont. Prev. </a:t>
            </a:r>
            <a:r>
              <a:rPr lang="en-US" sz="2200" b="1" dirty="0" err="1" smtClean="0">
                <a:solidFill>
                  <a:srgbClr val="FFFF00"/>
                </a:solidFill>
              </a:rPr>
              <a:t>em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até</a:t>
            </a:r>
            <a:r>
              <a:rPr lang="en-US" sz="2200" b="1" dirty="0" smtClean="0">
                <a:solidFill>
                  <a:srgbClr val="FFFF00"/>
                </a:solidFill>
              </a:rPr>
              <a:t> 35 </a:t>
            </a:r>
            <a:r>
              <a:rPr lang="en-US" sz="2200" b="1" dirty="0" err="1" smtClean="0">
                <a:solidFill>
                  <a:srgbClr val="FFFF00"/>
                </a:solidFill>
              </a:rPr>
              <a:t>dias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úteis</a:t>
            </a:r>
            <a:endParaRPr lang="en-US" sz="2200" b="1" dirty="0">
              <a:solidFill>
                <a:srgbClr val="FFFF0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9523" y="1141338"/>
            <a:ext cx="6328196" cy="280440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2724" y="3971435"/>
            <a:ext cx="7489989" cy="278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8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en-US" sz="2200" b="1" dirty="0" err="1" smtClean="0">
                <a:solidFill>
                  <a:srgbClr val="FFFF00"/>
                </a:solidFill>
              </a:rPr>
              <a:t>Transferência</a:t>
            </a:r>
            <a:r>
              <a:rPr lang="en-US" sz="2200" b="1" dirty="0" smtClean="0">
                <a:solidFill>
                  <a:srgbClr val="FFFF00"/>
                </a:solidFill>
              </a:rPr>
              <a:t> de </a:t>
            </a:r>
            <a:r>
              <a:rPr lang="en-US" sz="2200" b="1" dirty="0" err="1" smtClean="0">
                <a:solidFill>
                  <a:srgbClr val="FFFF00"/>
                </a:solidFill>
              </a:rPr>
              <a:t>Conta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Corrente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em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até</a:t>
            </a:r>
            <a:r>
              <a:rPr lang="en-US" sz="2200" b="1" dirty="0" smtClean="0">
                <a:solidFill>
                  <a:srgbClr val="FFFF00"/>
                </a:solidFill>
              </a:rPr>
              <a:t> 12 </a:t>
            </a:r>
            <a:r>
              <a:rPr lang="en-US" sz="2200" b="1" dirty="0" err="1" smtClean="0">
                <a:solidFill>
                  <a:srgbClr val="FFFF00"/>
                </a:solidFill>
              </a:rPr>
              <a:t>dias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úteis</a:t>
            </a:r>
            <a:endParaRPr lang="en-US" sz="2200" b="1" dirty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3900" y="1195014"/>
            <a:ext cx="6309907" cy="276782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0840" y="4042208"/>
            <a:ext cx="7865476" cy="269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54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en-US" sz="2200" b="1" dirty="0" err="1" smtClean="0">
                <a:solidFill>
                  <a:srgbClr val="FFFF00"/>
                </a:solidFill>
              </a:rPr>
              <a:t>Declaração</a:t>
            </a:r>
            <a:r>
              <a:rPr lang="en-US" sz="2200" b="1" dirty="0" smtClean="0">
                <a:solidFill>
                  <a:srgbClr val="FFFF00"/>
                </a:solidFill>
              </a:rPr>
              <a:t> de Tempo </a:t>
            </a:r>
            <a:r>
              <a:rPr lang="en-US" sz="2200" b="1" dirty="0" err="1" smtClean="0">
                <a:solidFill>
                  <a:srgbClr val="FFFF00"/>
                </a:solidFill>
              </a:rPr>
              <a:t>Averbado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em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até</a:t>
            </a:r>
            <a:r>
              <a:rPr lang="en-US" sz="2200" b="1" dirty="0" smtClean="0">
                <a:solidFill>
                  <a:srgbClr val="FFFF00"/>
                </a:solidFill>
              </a:rPr>
              <a:t> 35 </a:t>
            </a:r>
            <a:r>
              <a:rPr lang="en-US" sz="2200" b="1" dirty="0" err="1" smtClean="0">
                <a:solidFill>
                  <a:srgbClr val="FFFF00"/>
                </a:solidFill>
              </a:rPr>
              <a:t>dias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úteis</a:t>
            </a:r>
            <a:endParaRPr lang="en-US" sz="2200" b="1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5043" y="1195014"/>
            <a:ext cx="5858764" cy="274343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4965" y="4017822"/>
            <a:ext cx="7578920" cy="275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36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en-US" sz="2200" b="1" dirty="0" err="1" smtClean="0">
                <a:solidFill>
                  <a:srgbClr val="FFFF00"/>
                </a:solidFill>
              </a:rPr>
              <a:t>Processos</a:t>
            </a:r>
            <a:r>
              <a:rPr lang="en-US" sz="2200" b="1" dirty="0" smtClean="0">
                <a:solidFill>
                  <a:srgbClr val="FFFF00"/>
                </a:solidFill>
              </a:rPr>
              <a:t> de </a:t>
            </a:r>
            <a:r>
              <a:rPr lang="en-US" sz="2200" b="1" dirty="0" err="1" smtClean="0">
                <a:solidFill>
                  <a:srgbClr val="FFFF00"/>
                </a:solidFill>
              </a:rPr>
              <a:t>Aquisição</a:t>
            </a:r>
            <a:endParaRPr lang="en-US" sz="2200" b="1" dirty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642" y="1642717"/>
            <a:ext cx="7876715" cy="357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80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en-US" sz="2200" b="1" dirty="0" err="1" smtClean="0">
                <a:solidFill>
                  <a:srgbClr val="FFFF00"/>
                </a:solidFill>
              </a:rPr>
              <a:t>Processos</a:t>
            </a:r>
            <a:r>
              <a:rPr lang="en-US" sz="2200" b="1" dirty="0" smtClean="0">
                <a:solidFill>
                  <a:srgbClr val="FFFF00"/>
                </a:solidFill>
              </a:rPr>
              <a:t> de </a:t>
            </a:r>
            <a:r>
              <a:rPr lang="en-US" sz="2200" b="1" dirty="0" err="1" smtClean="0">
                <a:solidFill>
                  <a:srgbClr val="FFFF00"/>
                </a:solidFill>
              </a:rPr>
              <a:t>Aquisição</a:t>
            </a:r>
            <a:endParaRPr lang="en-US" sz="2200" b="1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317" y="1195014"/>
            <a:ext cx="10782889" cy="551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99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en-US" sz="2200" b="1" dirty="0" err="1" smtClean="0">
                <a:solidFill>
                  <a:srgbClr val="FFFF00"/>
                </a:solidFill>
              </a:rPr>
              <a:t>Inclusões</a:t>
            </a:r>
            <a:r>
              <a:rPr lang="en-US" sz="2200" b="1" dirty="0" smtClean="0">
                <a:solidFill>
                  <a:srgbClr val="FFFF00"/>
                </a:solidFill>
              </a:rPr>
              <a:t> e </a:t>
            </a:r>
            <a:r>
              <a:rPr lang="en-US" sz="2200" b="1" dirty="0" err="1" smtClean="0">
                <a:solidFill>
                  <a:srgbClr val="FFFF00"/>
                </a:solidFill>
              </a:rPr>
              <a:t>Exclusões</a:t>
            </a:r>
            <a:r>
              <a:rPr lang="en-US" sz="2200" b="1" dirty="0" smtClean="0">
                <a:solidFill>
                  <a:srgbClr val="FFFF00"/>
                </a:solidFill>
              </a:rPr>
              <a:t>  de </a:t>
            </a:r>
            <a:r>
              <a:rPr lang="en-US" sz="2200" b="1" dirty="0" err="1" smtClean="0">
                <a:solidFill>
                  <a:srgbClr val="FFFF00"/>
                </a:solidFill>
              </a:rPr>
              <a:t>Benefícios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na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Folha</a:t>
            </a:r>
            <a:r>
              <a:rPr lang="en-US" sz="2200" b="1" dirty="0" smtClean="0">
                <a:solidFill>
                  <a:srgbClr val="FFFF00"/>
                </a:solidFill>
              </a:rPr>
              <a:t> de </a:t>
            </a:r>
            <a:r>
              <a:rPr lang="en-US" sz="2200" b="1" dirty="0" err="1" smtClean="0">
                <a:solidFill>
                  <a:srgbClr val="FFFF00"/>
                </a:solidFill>
              </a:rPr>
              <a:t>Pagamento</a:t>
            </a:r>
            <a:endParaRPr lang="en-US" sz="2200" b="1" dirty="0">
              <a:solidFill>
                <a:srgbClr val="FFFF00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0084" y="3916773"/>
            <a:ext cx="7334124" cy="2688569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7603" y="1235488"/>
            <a:ext cx="8279086" cy="256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9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Inclusão de Novas Pensões na Folha de Pagamento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094" y="1195014"/>
            <a:ext cx="11705335" cy="260696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4089" y="3801980"/>
            <a:ext cx="8242506" cy="292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1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Compensação Previdenciária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584" y="2038610"/>
            <a:ext cx="9524639" cy="372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5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Demandas da GETEC atendidas no prazo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0751" y="2118747"/>
            <a:ext cx="5632313" cy="297973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127" y="2118747"/>
            <a:ext cx="5874160" cy="297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28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ta para a Direita 17"/>
          <p:cNvSpPr/>
          <p:nvPr/>
        </p:nvSpPr>
        <p:spPr>
          <a:xfrm>
            <a:off x="299275" y="1583143"/>
            <a:ext cx="11765347" cy="4954136"/>
          </a:xfrm>
          <a:prstGeom prst="rightArrow">
            <a:avLst>
              <a:gd name="adj1" fmla="val 50000"/>
              <a:gd name="adj2" fmla="val 3622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99275" y="56538"/>
            <a:ext cx="4898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Contexto Organizacional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Março de 2022</a:t>
            </a:r>
            <a:endParaRPr lang="pt-BR" sz="2400" dirty="0" smtClean="0">
              <a:solidFill>
                <a:srgbClr val="FFFF00"/>
              </a:solidFill>
            </a:endParaRPr>
          </a:p>
        </p:txBody>
      </p:sp>
      <p:sp>
        <p:nvSpPr>
          <p:cNvPr id="11" name="Retângulo Arredondado 10"/>
          <p:cNvSpPr/>
          <p:nvPr/>
        </p:nvSpPr>
        <p:spPr>
          <a:xfrm>
            <a:off x="3774092" y="3302760"/>
            <a:ext cx="3304710" cy="1514901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Dificuldades/Não Acesso aos Sistemas e Pastas de Documentos.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14" name="Retângulo Arredondado 13"/>
          <p:cNvSpPr/>
          <p:nvPr/>
        </p:nvSpPr>
        <p:spPr>
          <a:xfrm>
            <a:off x="304636" y="3483299"/>
            <a:ext cx="2949378" cy="1153824"/>
          </a:xfrm>
          <a:prstGeom prst="roundRect">
            <a:avLst/>
          </a:prstGeom>
          <a:solidFill>
            <a:srgbClr val="0000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Instabilidade de Internet e Rede de Dados.</a:t>
            </a:r>
            <a:endParaRPr lang="pt-BR" sz="2400" b="1" dirty="0"/>
          </a:p>
        </p:txBody>
      </p:sp>
      <p:sp>
        <p:nvSpPr>
          <p:cNvPr id="17" name="Retângulo Arredondado 16"/>
          <p:cNvSpPr/>
          <p:nvPr/>
        </p:nvSpPr>
        <p:spPr>
          <a:xfrm>
            <a:off x="7598880" y="3100481"/>
            <a:ext cx="3342268" cy="1919457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Redução da produtividade nos trabalhos executados no âmbito da </a:t>
            </a:r>
            <a:r>
              <a:rPr lang="pt-BR" sz="2400" b="1" dirty="0" err="1" smtClean="0">
                <a:solidFill>
                  <a:schemeClr val="bg1"/>
                </a:solidFill>
              </a:rPr>
              <a:t>Amazonprev</a:t>
            </a:r>
            <a:r>
              <a:rPr lang="pt-BR" sz="2400" b="1" dirty="0" smtClean="0">
                <a:solidFill>
                  <a:schemeClr val="bg1"/>
                </a:solidFill>
              </a:rPr>
              <a:t>.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360172" y="2044347"/>
            <a:ext cx="838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CAUSA</a:t>
            </a:r>
            <a:endParaRPr lang="pt-BR" b="1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5007005" y="2044347"/>
            <a:ext cx="838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EFEITO</a:t>
            </a:r>
            <a:endParaRPr lang="pt-BR" b="1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8407053" y="2044347"/>
            <a:ext cx="172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CONSEQUÊNCIA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10987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Chamadas Solucionadas Help </a:t>
            </a:r>
            <a:r>
              <a:rPr lang="pt-BR" sz="2400" b="1" dirty="0" err="1" smtClean="0">
                <a:solidFill>
                  <a:srgbClr val="FFFF00"/>
                </a:solidFill>
              </a:rPr>
              <a:t>Desck</a:t>
            </a:r>
            <a:r>
              <a:rPr lang="pt-BR" sz="2400" b="1" dirty="0" smtClean="0">
                <a:solidFill>
                  <a:srgbClr val="FFFF00"/>
                </a:solidFill>
              </a:rPr>
              <a:t> T.I.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4746" y="2010256"/>
            <a:ext cx="4999913" cy="27824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18" y="2010256"/>
            <a:ext cx="6767147" cy="27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90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err="1" smtClean="0">
                <a:solidFill>
                  <a:srgbClr val="FFFF00"/>
                </a:solidFill>
              </a:rPr>
              <a:t>Gejur</a:t>
            </a:r>
            <a:r>
              <a:rPr lang="pt-BR" sz="2400" b="1" dirty="0" smtClean="0">
                <a:solidFill>
                  <a:srgbClr val="FFFF00"/>
                </a:solidFill>
              </a:rPr>
              <a:t> Contencioso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4912" y="2008407"/>
            <a:ext cx="7096359" cy="32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70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GEJUR – Produtividade Prev. Adm.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040" y="1174403"/>
            <a:ext cx="10906225" cy="544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46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GEJUR – Produtividade Contencioso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46" y="1195014"/>
            <a:ext cx="11129181" cy="547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28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err="1" smtClean="0">
                <a:solidFill>
                  <a:srgbClr val="FFFF00"/>
                </a:solidFill>
              </a:rPr>
              <a:t>Gejur</a:t>
            </a:r>
            <a:r>
              <a:rPr lang="pt-BR" sz="2400" b="1" dirty="0" smtClean="0">
                <a:solidFill>
                  <a:srgbClr val="FFFF00"/>
                </a:solidFill>
              </a:rPr>
              <a:t> Contencioso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298" y="1397100"/>
            <a:ext cx="7401057" cy="1262933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821" y="2724422"/>
            <a:ext cx="7417534" cy="434133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298" y="3222944"/>
            <a:ext cx="7401057" cy="146026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298" y="4767333"/>
            <a:ext cx="7401057" cy="434133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4821" y="5285588"/>
            <a:ext cx="7417534" cy="6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58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err="1" smtClean="0">
                <a:solidFill>
                  <a:srgbClr val="FFFF00"/>
                </a:solidFill>
              </a:rPr>
              <a:t>Gejur</a:t>
            </a:r>
            <a:r>
              <a:rPr lang="pt-BR" sz="2400" b="1" dirty="0" smtClean="0">
                <a:solidFill>
                  <a:srgbClr val="FFFF00"/>
                </a:solidFill>
              </a:rPr>
              <a:t> Contencioso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Não houve audiência no mês de Março.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382" y="1268917"/>
            <a:ext cx="4590686" cy="280440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0906" y="1268916"/>
            <a:ext cx="4590686" cy="28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0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Produtividade GADIR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588" y="1195014"/>
            <a:ext cx="10558633" cy="55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86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Foco no Cliente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Laudo CONTRIN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5057" y="1890549"/>
            <a:ext cx="6452457" cy="386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1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0" y="2634018"/>
            <a:ext cx="12192000" cy="1115644"/>
            <a:chOff x="-3239069" y="3178326"/>
            <a:chExt cx="12192000" cy="1115644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18363" y="2728155"/>
            <a:ext cx="8895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chemeClr val="bg1"/>
                </a:solidFill>
              </a:rPr>
              <a:t>RECURSOS HUMANOS</a:t>
            </a:r>
            <a:endParaRPr lang="pt-BR" sz="5400" b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639035" y="4053386"/>
            <a:ext cx="2065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ISO 9001 – Item X</a:t>
            </a:r>
          </a:p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Pro Gestão – Item Y</a:t>
            </a:r>
          </a:p>
        </p:txBody>
      </p:sp>
    </p:spTree>
    <p:extLst>
      <p:ext uri="{BB962C8B-B14F-4D97-AF65-F5344CB8AC3E}">
        <p14:creationId xmlns:p14="http://schemas.microsoft.com/office/powerpoint/2010/main" val="252600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Recursos Humanos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Qtde. de Colaboradores, Estagiários e Terceirizados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1707" y="1822565"/>
            <a:ext cx="5468586" cy="321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5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85627" y="70186"/>
            <a:ext cx="8899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Contexto Organizacional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Legislação Aplicável à Amazonprev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015" y="1222773"/>
            <a:ext cx="9424985" cy="563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10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Recursos Humanos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Absenteísmo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77" y="1758551"/>
            <a:ext cx="5889246" cy="334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3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0" y="2634018"/>
            <a:ext cx="12192000" cy="1115644"/>
            <a:chOff x="-3239069" y="3178326"/>
            <a:chExt cx="12192000" cy="1115644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3773" y="2703441"/>
            <a:ext cx="8950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chemeClr val="bg1"/>
                </a:solidFill>
              </a:rPr>
              <a:t>AVALIAÇÃO DOS FORNECEDORES</a:t>
            </a:r>
            <a:endParaRPr lang="pt-BR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01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2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2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AVALIAÇÃO DOS FORNECEDORES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3914"/>
            <a:ext cx="12173702" cy="551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3674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2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2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AVALIAÇÃO DOS FORNECEDORES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5129"/>
            <a:ext cx="12173702" cy="532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4394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2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2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AVALIAÇÃO DOS FORNECEDORES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3446"/>
            <a:ext cx="12192000" cy="499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4198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0" y="2634018"/>
            <a:ext cx="12192000" cy="1115644"/>
            <a:chOff x="-3239069" y="3178326"/>
            <a:chExt cx="12192000" cy="1115644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3773" y="2703441"/>
            <a:ext cx="8950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chemeClr val="bg1"/>
                </a:solidFill>
              </a:rPr>
              <a:t>PAGAMENTO DE CONTAS</a:t>
            </a:r>
            <a:endParaRPr lang="pt-BR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87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2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2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PAGAMENTO DE CONTAS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b="1" dirty="0" smtClean="0">
                <a:solidFill>
                  <a:srgbClr val="FFFF00"/>
                </a:solidFill>
                <a:latin typeface="+mn-lt"/>
              </a:rPr>
              <a:t>Consumo de Água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071" y="2229595"/>
            <a:ext cx="9181372" cy="32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3899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2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2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PAGAMENTO DE CONTAS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b="1" dirty="0" smtClean="0">
                <a:solidFill>
                  <a:srgbClr val="FFFF00"/>
                </a:solidFill>
                <a:latin typeface="+mn-lt"/>
              </a:rPr>
              <a:t>Consumo de Energia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362" y="2193594"/>
            <a:ext cx="9163082" cy="326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2600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2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2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PAGAMENTO DE CONTAS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b="1" dirty="0" smtClean="0">
                <a:solidFill>
                  <a:srgbClr val="FFFF00"/>
                </a:solidFill>
                <a:latin typeface="+mn-lt"/>
              </a:rPr>
              <a:t>Consumo de Telefonia Móvel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362" y="1801227"/>
            <a:ext cx="9175275" cy="32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15449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2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2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PAGAMENTO DE CONTAS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b="1" dirty="0" smtClean="0">
                <a:solidFill>
                  <a:srgbClr val="FFFF00"/>
                </a:solidFill>
                <a:latin typeface="+mn-lt"/>
              </a:rPr>
              <a:t>Consumo de Telefonia Fixa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027" y="2471540"/>
            <a:ext cx="9163082" cy="324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82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85627" y="70186"/>
            <a:ext cx="8899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Contexto Organizacional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Legislação Aplicável à Amazonprev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483" y="1156035"/>
            <a:ext cx="9900762" cy="274953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931" y="4046899"/>
            <a:ext cx="9809314" cy="232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98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2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2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PAGAMENTO DE CONTAS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b="1" dirty="0" smtClean="0">
                <a:solidFill>
                  <a:srgbClr val="FFFF00"/>
                </a:solidFill>
                <a:latin typeface="+mn-lt"/>
              </a:rPr>
              <a:t>Consumo de Correios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884" y="2254308"/>
            <a:ext cx="9150889" cy="32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03359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2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2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PAGAMENTO DE CONTAS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b="1" dirty="0" smtClean="0">
                <a:solidFill>
                  <a:srgbClr val="FFFF00"/>
                </a:solidFill>
                <a:latin typeface="+mn-lt"/>
              </a:rPr>
              <a:t>Consumo de Táxi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876218" y="3137053"/>
            <a:ext cx="10515600" cy="13255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dirty="0"/>
              <a:t>Devido a falta de contrato, não houve despesas com táxi até o presente momento. </a:t>
            </a:r>
          </a:p>
        </p:txBody>
      </p:sp>
    </p:spTree>
    <p:extLst>
      <p:ext uri="{BB962C8B-B14F-4D97-AF65-F5344CB8AC3E}">
        <p14:creationId xmlns:p14="http://schemas.microsoft.com/office/powerpoint/2010/main" val="28418156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2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2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PAGAMENTO DE CONTAS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b="1" dirty="0" smtClean="0">
                <a:solidFill>
                  <a:srgbClr val="FFFF00"/>
                </a:solidFill>
                <a:latin typeface="+mn-lt"/>
              </a:rPr>
              <a:t>Consumo de Imprensa Oficial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362" y="1804275"/>
            <a:ext cx="9175275" cy="324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58887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41029" t="16511" r="29864" b="66698"/>
          <a:stretch/>
        </p:blipFill>
        <p:spPr>
          <a:xfrm>
            <a:off x="-1" y="2934270"/>
            <a:ext cx="12192001" cy="149245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-10336" y="1594451"/>
            <a:ext cx="12175040" cy="2836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700"/>
              </a:lnSpc>
            </a:pPr>
            <a:r>
              <a:rPr lang="pt-BR" sz="9600" b="1" dirty="0" smtClean="0">
                <a:solidFill>
                  <a:schemeClr val="accent1">
                    <a:lumMod val="50000"/>
                  </a:schemeClr>
                </a:solidFill>
              </a:rPr>
              <a:t>AMAZONPREV    </a:t>
            </a:r>
            <a:endParaRPr lang="pt-BR" sz="9600" b="1" dirty="0">
              <a:solidFill>
                <a:schemeClr val="bg1"/>
              </a:solidFill>
            </a:endParaRPr>
          </a:p>
          <a:p>
            <a:pPr algn="ctr">
              <a:lnSpc>
                <a:spcPts val="10700"/>
              </a:lnSpc>
            </a:pPr>
            <a:r>
              <a:rPr lang="pt-BR" sz="9600" b="1" dirty="0" smtClean="0">
                <a:solidFill>
                  <a:schemeClr val="bg1"/>
                </a:solidFill>
              </a:rPr>
              <a:t>MAR-2022</a:t>
            </a:r>
            <a:endParaRPr lang="pt-BR" sz="7200" dirty="0" smtClean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-10336" y="4796710"/>
            <a:ext cx="122023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</a:rPr>
              <a:t>SISTEMA DE GESTÃO INTEGRADO</a:t>
            </a:r>
          </a:p>
          <a:p>
            <a:pPr algn="ctr"/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</a:rPr>
              <a:t>NBR ISO 9001: 2015</a:t>
            </a:r>
          </a:p>
          <a:p>
            <a:pPr algn="ctr"/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</a:rPr>
              <a:t>PRO GESTÃO</a:t>
            </a:r>
            <a:endParaRPr lang="pt-BR" sz="28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89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0" y="2634018"/>
            <a:ext cx="12192000" cy="1115644"/>
            <a:chOff x="-3239069" y="3178326"/>
            <a:chExt cx="12192000" cy="1115644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3773" y="2728155"/>
            <a:ext cx="8950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chemeClr val="bg1"/>
                </a:solidFill>
              </a:rPr>
              <a:t>FOCO NO CLIENTE</a:t>
            </a:r>
            <a:endParaRPr lang="pt-BR" sz="5400" b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639035" y="4053386"/>
            <a:ext cx="2065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ISO 9001 – Item X</a:t>
            </a:r>
          </a:p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Pro Gestão – Item Y</a:t>
            </a:r>
          </a:p>
        </p:txBody>
      </p:sp>
    </p:spTree>
    <p:extLst>
      <p:ext uri="{BB962C8B-B14F-4D97-AF65-F5344CB8AC3E}">
        <p14:creationId xmlns:p14="http://schemas.microsoft.com/office/powerpoint/2010/main" val="35612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Foco no Cliente</a:t>
            </a:r>
          </a:p>
          <a:p>
            <a:r>
              <a:rPr lang="pt-BR" sz="2000" b="1" dirty="0" smtClean="0">
                <a:solidFill>
                  <a:srgbClr val="FFFF00"/>
                </a:solidFill>
              </a:rPr>
              <a:t>Satisfação dos Clientes em Relação ao Atendimento da AMAZONPREV</a:t>
            </a:r>
            <a:endParaRPr lang="pt-BR" sz="1400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035" y="1380579"/>
            <a:ext cx="11717528" cy="258492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035" y="4102370"/>
            <a:ext cx="11717528" cy="2608674"/>
          </a:xfrm>
          <a:prstGeom prst="rect">
            <a:avLst/>
          </a:prstGeom>
        </p:spPr>
      </p:pic>
      <p:sp>
        <p:nvSpPr>
          <p:cNvPr id="10" name="Seta para cima 9"/>
          <p:cNvSpPr/>
          <p:nvPr/>
        </p:nvSpPr>
        <p:spPr>
          <a:xfrm>
            <a:off x="11430000" y="1534885"/>
            <a:ext cx="293914" cy="538843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1283447" y="2177766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90%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17908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Foco no Cliente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Atendimento ao Cliente Através do e-mail “Fale Conosco”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4200" y="3962501"/>
            <a:ext cx="9986113" cy="268856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4199" y="1156035"/>
            <a:ext cx="9986113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38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E252AE-1687-4F4A-AAAD-EE8304DE90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99C30C-D4EF-40A1-90A6-0C8077024112}">
  <ds:schemaRefs>
    <ds:schemaRef ds:uri="http://purl.org/dc/terms/"/>
    <ds:schemaRef ds:uri="71af3243-3dd4-4a8d-8c0d-dd76da1f02a5"/>
    <ds:schemaRef ds:uri="http://www.w3.org/XML/1998/namespace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BA78EF8-E824-4C87-A4FF-3288A5E914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759</Words>
  <Application>Microsoft Office PowerPoint</Application>
  <PresentationFormat>Widescreen</PresentationFormat>
  <Paragraphs>191</Paragraphs>
  <Slides>63</Slides>
  <Notes>52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63</vt:i4>
      </vt:variant>
    </vt:vector>
  </HeadingPairs>
  <TitlesOfParts>
    <vt:vector size="68" baseType="lpstr">
      <vt:lpstr>Arial</vt:lpstr>
      <vt:lpstr>Calibri</vt:lpstr>
      <vt:lpstr>Calibri Light</vt:lpstr>
      <vt:lpstr>Wingdings</vt:lpstr>
      <vt:lpstr>Tema do Office</vt:lpstr>
      <vt:lpstr>Apresentação do PowerPoint</vt:lpstr>
      <vt:lpstr>Estou aqui para elogiar o atendimento que tive hoje por pessoas maravilhosas! (Sr. Hidelmagno Pereira – Pensionista)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Avaliação de Desempenho Aposentadorias Concluídas Dentro do Prazo de 40 dias úteis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AVALIAÇÃO DOS FORNECEDORES</vt:lpstr>
      <vt:lpstr>AVALIAÇÃO DOS FORNECEDORES</vt:lpstr>
      <vt:lpstr>AVALIAÇÃO DOS FORNECEDORES</vt:lpstr>
      <vt:lpstr>Apresentação do PowerPoint</vt:lpstr>
      <vt:lpstr>PAGAMENTO DE CONTAS Consumo de Água</vt:lpstr>
      <vt:lpstr>PAGAMENTO DE CONTAS Consumo de Energia</vt:lpstr>
      <vt:lpstr>PAGAMENTO DE CONTAS Consumo de Telefonia Móvel</vt:lpstr>
      <vt:lpstr>PAGAMENTO DE CONTAS Consumo de Telefonia Fixa</vt:lpstr>
      <vt:lpstr>PAGAMENTO DE CONTAS Consumo de Correios</vt:lpstr>
      <vt:lpstr>PAGAMENTO DE CONTAS Consumo de Táxi</vt:lpstr>
      <vt:lpstr>PAGAMENTO DE CONTAS Consumo de Imprensa Oficial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2021-08-16T19:49:09Z</dcterms:created>
  <dcterms:modified xsi:type="dcterms:W3CDTF">2022-07-15T16:11:00Z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