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427" r:id="rId6"/>
    <p:sldId id="284" r:id="rId7"/>
    <p:sldId id="428" r:id="rId8"/>
    <p:sldId id="399" r:id="rId9"/>
    <p:sldId id="435" r:id="rId10"/>
    <p:sldId id="365" r:id="rId11"/>
    <p:sldId id="429" r:id="rId12"/>
    <p:sldId id="434" r:id="rId13"/>
    <p:sldId id="430" r:id="rId14"/>
    <p:sldId id="369" r:id="rId15"/>
    <p:sldId id="431" r:id="rId16"/>
    <p:sldId id="436" r:id="rId17"/>
    <p:sldId id="432" r:id="rId18"/>
    <p:sldId id="433" r:id="rId19"/>
    <p:sldId id="289" r:id="rId20"/>
    <p:sldId id="402" r:id="rId21"/>
    <p:sldId id="401" r:id="rId22"/>
    <p:sldId id="323" r:id="rId23"/>
    <p:sldId id="324" r:id="rId24"/>
    <p:sldId id="413" r:id="rId25"/>
    <p:sldId id="412" r:id="rId26"/>
    <p:sldId id="416" r:id="rId27"/>
    <p:sldId id="415" r:id="rId28"/>
    <p:sldId id="414" r:id="rId29"/>
    <p:sldId id="298" r:id="rId30"/>
    <p:sldId id="300" r:id="rId31"/>
    <p:sldId id="417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407" r:id="rId61"/>
    <p:sldId id="408" r:id="rId62"/>
    <p:sldId id="409" r:id="rId63"/>
    <p:sldId id="410" r:id="rId64"/>
    <p:sldId id="411" r:id="rId65"/>
    <p:sldId id="349" r:id="rId66"/>
    <p:sldId id="350" r:id="rId67"/>
    <p:sldId id="351" r:id="rId68"/>
  </p:sldIdLst>
  <p:sldSz cx="12192000" cy="6858000"/>
  <p:notesSz cx="6819900" cy="99187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19/12/2022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63033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9" tIns="45459" rIns="90919" bIns="45459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0919" tIns="45459" rIns="90919" bIns="45459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63033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2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225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19/12/2022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19/12/2022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19/12/2022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19/12/2022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1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NOV-2022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PRO GESTÃO</a:t>
            </a: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46" y="1276827"/>
            <a:ext cx="7291448" cy="27556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029" y="4106034"/>
            <a:ext cx="999221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93" y="1525904"/>
            <a:ext cx="5493976" cy="50418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71" y="1525904"/>
            <a:ext cx="2628413" cy="11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35" y="1231191"/>
            <a:ext cx="10101948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35" y="4102369"/>
            <a:ext cx="1010194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879" y="1775876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665" y="1185830"/>
            <a:ext cx="8144962" cy="27436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665" y="4044778"/>
            <a:ext cx="8144962" cy="27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AVALIAÇÃO DE DESEMPENHO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1508903" y="5610552"/>
            <a:ext cx="9144000" cy="111564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processos concluídos, sendo que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04" y="1174403"/>
            <a:ext cx="9144000" cy="21208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903" y="3354047"/>
            <a:ext cx="914400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úteis</a:t>
            </a:r>
            <a:endParaRPr lang="pt-BR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27" y="1400333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7093"/>
            <a:ext cx="4005291" cy="32797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291" y="1647093"/>
            <a:ext cx="4339065" cy="32797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356" y="1647093"/>
            <a:ext cx="3815283" cy="32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Elogio ao Atendimento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</a:rPr>
              <a:t> Novembro de </a:t>
            </a:r>
            <a:r>
              <a:rPr lang="pt-BR" sz="2400" b="1" dirty="0">
                <a:solidFill>
                  <a:srgbClr val="FFFF00"/>
                </a:solidFill>
              </a:rPr>
              <a:t>2022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excelente e rápido, problemas resolvidos, instalações confortáveis e bem climatizado!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Iran Viana Oliveira-Aposentado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Excelente atendimento. Parabéns.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Hélcio da silva Maia–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Aposentado)     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Excelente atendimento por parte do funcionário Gabriel Gomes!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(Sra.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Iracema Santos Sampaio–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8" y="1787512"/>
            <a:ext cx="6393170" cy="46669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184" y="2281782"/>
            <a:ext cx="5259985" cy="32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="" xmlns:a16="http://schemas.microsoft.com/office/drawing/2014/main" id="{3FE503B7-D6EC-B837-3F4E-F1EFEC9D91F0}"/>
              </a:ext>
            </a:extLst>
          </p:cNvPr>
          <p:cNvSpPr txBox="1">
            <a:spLocks/>
          </p:cNvSpPr>
          <p:nvPr/>
        </p:nvSpPr>
        <p:spPr>
          <a:xfrm>
            <a:off x="1508903" y="5896276"/>
            <a:ext cx="9144000" cy="82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processos concluídos, sendo que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58" y="1195015"/>
            <a:ext cx="8797290" cy="22401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258" y="3435179"/>
            <a:ext cx="8797290" cy="2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F2B9F71-FC2F-B352-8E99-C5967ED4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" y="1407795"/>
            <a:ext cx="1180338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727515"/>
            <a:ext cx="6343763" cy="3946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571" y="2089980"/>
            <a:ext cx="5458804" cy="32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1" name="Subtítulo 9">
            <a:extLst>
              <a:ext uri="{FF2B5EF4-FFF2-40B4-BE49-F238E27FC236}">
                <a16:creationId xmlns="" xmlns:a16="http://schemas.microsoft.com/office/drawing/2014/main" id="{7B8B55BE-2A1B-6E02-E1D9-CBE78D3AB0D2}"/>
              </a:ext>
            </a:extLst>
          </p:cNvPr>
          <p:cNvSpPr txBox="1">
            <a:spLocks/>
          </p:cNvSpPr>
          <p:nvPr/>
        </p:nvSpPr>
        <p:spPr>
          <a:xfrm>
            <a:off x="1508903" y="5667376"/>
            <a:ext cx="9144000" cy="1058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processos concluídos, sendo o mesmo foi concluído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97" y="1195014"/>
            <a:ext cx="9461812" cy="22072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388334"/>
            <a:ext cx="634039" cy="7925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997" y="3481597"/>
            <a:ext cx="946181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4261"/>
            <a:ext cx="12192000" cy="45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2022 cumprirá os requisitos do recadastramento da massa dos inativos e pensionistas.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8" y="1276827"/>
            <a:ext cx="10723847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0250" y="1570944"/>
            <a:ext cx="463305" cy="5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sp>
        <p:nvSpPr>
          <p:cNvPr id="11" name="Subtítulo 9">
            <a:extLst>
              <a:ext uri="{FF2B5EF4-FFF2-40B4-BE49-F238E27FC236}">
                <a16:creationId xmlns="" xmlns:a16="http://schemas.microsoft.com/office/drawing/2014/main" id="{4CAAB564-BC54-B73E-FBC5-56814B2AD0D6}"/>
              </a:ext>
            </a:extLst>
          </p:cNvPr>
          <p:cNvSpPr txBox="1">
            <a:spLocks/>
          </p:cNvSpPr>
          <p:nvPr/>
        </p:nvSpPr>
        <p:spPr>
          <a:xfrm>
            <a:off x="1508903" y="5591176"/>
            <a:ext cx="9144000" cy="1135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processos concluídos, sendo que 48 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92" y="1195015"/>
            <a:ext cx="9293762" cy="21247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835" y="1772849"/>
            <a:ext cx="481119" cy="58317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192" y="3401957"/>
            <a:ext cx="9125711" cy="19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471028"/>
            <a:ext cx="11920816" cy="48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26" y="1195013"/>
            <a:ext cx="9823874" cy="253947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26" y="3871784"/>
            <a:ext cx="4872933" cy="2986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13" y="3868820"/>
            <a:ext cx="4497287" cy="29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CONTEXTO ORGANIZACIONAL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Certidão de Tempo de Contribuição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Inclusões</a:t>
            </a:r>
            <a:r>
              <a:rPr lang="en-US" sz="2200" b="1" dirty="0">
                <a:solidFill>
                  <a:srgbClr val="FFFF00"/>
                </a:solidFill>
              </a:rPr>
              <a:t> e </a:t>
            </a:r>
            <a:r>
              <a:rPr lang="en-US" sz="2200" b="1" dirty="0" err="1">
                <a:solidFill>
                  <a:srgbClr val="FFFF00"/>
                </a:solidFill>
              </a:rPr>
              <a:t>Exclusões</a:t>
            </a:r>
            <a:r>
              <a:rPr lang="en-US" sz="2200" b="1" dirty="0">
                <a:solidFill>
                  <a:srgbClr val="FFFF00"/>
                </a:solidFill>
              </a:rPr>
              <a:t>  de </a:t>
            </a:r>
            <a:r>
              <a:rPr lang="en-US" sz="2200" b="1" dirty="0" err="1">
                <a:solidFill>
                  <a:srgbClr val="FFFF00"/>
                </a:solidFill>
              </a:rPr>
              <a:t>Dependentes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10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42" y="1254911"/>
            <a:ext cx="9022862" cy="28653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846" y="4197809"/>
            <a:ext cx="682201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35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13" y="1195014"/>
            <a:ext cx="632819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Transferência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Conta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Corrente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12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95014"/>
            <a:ext cx="6309907" cy="22983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858" y="3809122"/>
            <a:ext cx="7489989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Declaração</a:t>
            </a:r>
            <a:r>
              <a:rPr lang="en-US" sz="2200" b="1" dirty="0">
                <a:solidFill>
                  <a:srgbClr val="FFFF00"/>
                </a:solidFill>
              </a:rPr>
              <a:t> de Tempo </a:t>
            </a:r>
            <a:r>
              <a:rPr lang="en-US" sz="2200" b="1" dirty="0" err="1">
                <a:solidFill>
                  <a:srgbClr val="FFFF00"/>
                </a:solidFill>
              </a:rPr>
              <a:t>Averbado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35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747" y="1195014"/>
            <a:ext cx="6982398" cy="24267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486" y="3702030"/>
            <a:ext cx="7578920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Processos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53" y="1143625"/>
            <a:ext cx="7876715" cy="26215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3132"/>
            <a:ext cx="12192000" cy="28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Processos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5" y="1195014"/>
            <a:ext cx="10782889" cy="56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Inclusões</a:t>
            </a:r>
            <a:r>
              <a:rPr lang="en-US" sz="2200" b="1" dirty="0">
                <a:solidFill>
                  <a:srgbClr val="FFFF00"/>
                </a:solidFill>
              </a:rPr>
              <a:t> e </a:t>
            </a:r>
            <a:r>
              <a:rPr lang="en-US" sz="2200" b="1" dirty="0" err="1">
                <a:solidFill>
                  <a:srgbClr val="FFFF00"/>
                </a:solidFill>
              </a:rPr>
              <a:t>Exclusões</a:t>
            </a:r>
            <a:r>
              <a:rPr lang="en-US" sz="2200" b="1" dirty="0">
                <a:solidFill>
                  <a:srgbClr val="FFFF00"/>
                </a:solidFill>
              </a:rPr>
              <a:t>  de </a:t>
            </a:r>
            <a:r>
              <a:rPr lang="en-US" sz="2200" b="1" dirty="0" err="1">
                <a:solidFill>
                  <a:srgbClr val="FFFF00"/>
                </a:solidFill>
              </a:rPr>
              <a:t>Benefícios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Folha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876" y="1195014"/>
            <a:ext cx="8340051" cy="26326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4" y="3907003"/>
            <a:ext cx="980931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29" y="1174403"/>
            <a:ext cx="11754107" cy="27056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594" y="3955256"/>
            <a:ext cx="8297375" cy="27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Compensação Previdenciária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451" y="1433912"/>
            <a:ext cx="9229089" cy="372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02" y="5298672"/>
            <a:ext cx="7806189" cy="1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Novembro </a:t>
            </a:r>
            <a:r>
              <a:rPr lang="pt-BR" sz="2400" b="1" dirty="0">
                <a:solidFill>
                  <a:srgbClr val="FFFF00"/>
                </a:solidFill>
              </a:rPr>
              <a:t>de 2022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196104" y="3031109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CAUSA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EFEITO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CONSEQUÊNCIA</a:t>
            </a:r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</p:txBody>
      </p:sp>
      <p:sp>
        <p:nvSpPr>
          <p:cNvPr id="14" name="Retângulo Arredondado 11"/>
          <p:cNvSpPr/>
          <p:nvPr/>
        </p:nvSpPr>
        <p:spPr>
          <a:xfrm>
            <a:off x="297985" y="2771336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Execução da ação de alinhamento do sistema de gestão, sendo uma das metas, a redução do estoque de processos previdenciários gerados na pandemia da </a:t>
            </a:r>
            <a:r>
              <a:rPr lang="pt-BR" sz="2000" b="1" dirty="0" smtClean="0"/>
              <a:t>Covid-19.</a:t>
            </a:r>
            <a:endParaRPr lang="pt-BR" sz="2000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539710" y="3012913"/>
            <a:ext cx="3304710" cy="17560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Aumento nas análises dos processos previdenciários;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Erros de tramitação e falha de gestão de </a:t>
            </a:r>
            <a:r>
              <a:rPr lang="pt-BR" sz="2000" b="1" smtClean="0">
                <a:solidFill>
                  <a:schemeClr val="tx1"/>
                </a:solidFill>
              </a:rPr>
              <a:t>tempo na </a:t>
            </a:r>
            <a:r>
              <a:rPr lang="pt-BR" sz="2000" b="1" dirty="0" smtClean="0">
                <a:solidFill>
                  <a:schemeClr val="tx1"/>
                </a:solidFill>
              </a:rPr>
              <a:t>análise processual.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 Arredondado 16"/>
          <p:cNvSpPr/>
          <p:nvPr/>
        </p:nvSpPr>
        <p:spPr>
          <a:xfrm>
            <a:off x="7196104" y="3110633"/>
            <a:ext cx="3342268" cy="156057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Perca de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Demandas da GETEC atendidas no prazo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334" y="1174403"/>
            <a:ext cx="7193903" cy="2565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128" y="3878266"/>
            <a:ext cx="5632313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>
                <a:solidFill>
                  <a:srgbClr val="FFFF00"/>
                </a:solidFill>
              </a:rPr>
              <a:t>Desck</a:t>
            </a:r>
            <a:r>
              <a:rPr lang="pt-BR" sz="2400" b="1" dirty="0">
                <a:solidFill>
                  <a:srgbClr val="FFFF00"/>
                </a:solidFill>
              </a:rPr>
              <a:t> T.I.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37" y="1174403"/>
            <a:ext cx="6767147" cy="27068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853" y="3940021"/>
            <a:ext cx="4999913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GEJUR – Produtividade Prev. Adm.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5" y="1122917"/>
            <a:ext cx="11452370" cy="57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GEJUR – Produtividade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5044"/>
            <a:ext cx="12192000" cy="56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49" y="1451813"/>
            <a:ext cx="4590686" cy="243861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49" y="4456837"/>
            <a:ext cx="4590686" cy="18655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217" y="3000300"/>
            <a:ext cx="4590686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460766"/>
            <a:ext cx="7065095" cy="6413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7" y="2102099"/>
            <a:ext cx="7065094" cy="12629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5" y="3365032"/>
            <a:ext cx="7065095" cy="64133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7" y="4006365"/>
            <a:ext cx="7065094" cy="162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95" y="5612180"/>
            <a:ext cx="7065095" cy="10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Produtividade GADIR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5" y="1183461"/>
            <a:ext cx="11452370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1" y="1287593"/>
            <a:ext cx="5401158" cy="55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Legislação Aplicável à Amazonprev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957" y="272114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 nenhuma legislação aplicável no mês de outubro.</a:t>
            </a:r>
          </a:p>
        </p:txBody>
      </p:sp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07" y="1822565"/>
            <a:ext cx="546858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09" y="2051184"/>
            <a:ext cx="45967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AVALIAÇÃO DOS FORNECEDORES</a:t>
            </a: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" y="1390702"/>
            <a:ext cx="12173702" cy="49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30" y="1136821"/>
            <a:ext cx="10256739" cy="56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161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PAGAMENTO DE CONTAS</a:t>
            </a: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Água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Energia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13420"/>
            <a:ext cx="916308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Telefonia Móvel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6468"/>
            <a:ext cx="917527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Legislação Aplicável à Amazonprev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19" y="2054233"/>
            <a:ext cx="990076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4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Telefonia Fixa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22565"/>
            <a:ext cx="916308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Correios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807323"/>
            <a:ext cx="91508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Táxi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Imprensa Oficial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3420"/>
            <a:ext cx="9175275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smtClean="0">
                <a:solidFill>
                  <a:schemeClr val="bg1"/>
                </a:solidFill>
              </a:rPr>
              <a:t>NOV-2022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PRO GESTÃO</a:t>
            </a: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FOCO NO CLIENTE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353941"/>
            <a:ext cx="11723624" cy="2584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050" y="1423601"/>
            <a:ext cx="481183" cy="594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5" y="4008529"/>
            <a:ext cx="1172362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67" y="2579822"/>
            <a:ext cx="2816157" cy="29797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846" y="2579822"/>
            <a:ext cx="4061194" cy="297973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862" y="2579822"/>
            <a:ext cx="4061194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6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9C30C-D4EF-40A1-90A6-0C8077024112}">
  <ds:schemaRefs>
    <ds:schemaRef ds:uri="71af3243-3dd4-4a8d-8c0d-dd76da1f02a5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1067</Words>
  <Application>Microsoft Office PowerPoint</Application>
  <PresentationFormat>Widescreen</PresentationFormat>
  <Paragraphs>214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Atendimento excelente e rápido, problemas resolvidos, instalações confortáveis e bem climatizado! (Sr. Iran Viana Oliveira-Aposentado)  </vt:lpstr>
      <vt:lpstr>Apresentação do PowerPoint</vt:lpstr>
      <vt:lpstr>Apresentação do PowerPoint</vt:lpstr>
      <vt:lpstr>Não houve nenhuma legislação aplicável no mês de outubro.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2022-12-19T16:11:09Z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