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427" r:id="rId6"/>
    <p:sldId id="284" r:id="rId7"/>
    <p:sldId id="428" r:id="rId8"/>
    <p:sldId id="399" r:id="rId9"/>
    <p:sldId id="435" r:id="rId10"/>
    <p:sldId id="365" r:id="rId11"/>
    <p:sldId id="429" r:id="rId12"/>
    <p:sldId id="434" r:id="rId13"/>
    <p:sldId id="430" r:id="rId14"/>
    <p:sldId id="369" r:id="rId15"/>
    <p:sldId id="431" r:id="rId16"/>
    <p:sldId id="436" r:id="rId17"/>
    <p:sldId id="432" r:id="rId18"/>
    <p:sldId id="433" r:id="rId19"/>
    <p:sldId id="289" r:id="rId20"/>
    <p:sldId id="402" r:id="rId21"/>
    <p:sldId id="401" r:id="rId22"/>
    <p:sldId id="323" r:id="rId23"/>
    <p:sldId id="324" r:id="rId24"/>
    <p:sldId id="413" r:id="rId25"/>
    <p:sldId id="412" r:id="rId26"/>
    <p:sldId id="416" r:id="rId27"/>
    <p:sldId id="415" r:id="rId28"/>
    <p:sldId id="414" r:id="rId29"/>
    <p:sldId id="298" r:id="rId30"/>
    <p:sldId id="300" r:id="rId31"/>
    <p:sldId id="417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407" r:id="rId61"/>
    <p:sldId id="408" r:id="rId62"/>
    <p:sldId id="409" r:id="rId63"/>
    <p:sldId id="410" r:id="rId64"/>
    <p:sldId id="411" r:id="rId65"/>
    <p:sldId id="349" r:id="rId66"/>
    <p:sldId id="350" r:id="rId67"/>
    <p:sldId id="351" r:id="rId68"/>
  </p:sldIdLst>
  <p:sldSz cx="12192000" cy="6858000"/>
  <p:notesSz cx="6819900" cy="99187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3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13/12/2022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63033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7658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9" tIns="45459" rIns="90919" bIns="45459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0919" tIns="45459" rIns="90919" bIns="45459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63033" y="9421048"/>
            <a:ext cx="2955290" cy="497657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325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7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4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553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77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11029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761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944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13941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42653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075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225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40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6753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94880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8564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5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13/12/2022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13/12/2022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13/12/2022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13/12/2022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>
                <a:solidFill>
                  <a:schemeClr val="bg1"/>
                </a:solidFill>
              </a:rPr>
              <a:t>OUT-2022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PRO GESTÃO</a:t>
            </a: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563" y="1156035"/>
            <a:ext cx="7291448" cy="27556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82" y="3999507"/>
            <a:ext cx="999221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23" y="1410574"/>
            <a:ext cx="5493976" cy="50418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819" y="2930873"/>
            <a:ext cx="2628413" cy="11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6" y="2051184"/>
            <a:ext cx="1010194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65" y="1471076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92" y="1102804"/>
            <a:ext cx="8144962" cy="28638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292" y="4077729"/>
            <a:ext cx="8144962" cy="26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AVALIAÇÃO DE DESEMPENHO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08" y="1095033"/>
            <a:ext cx="9144793" cy="2328874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1508903" y="5610552"/>
            <a:ext cx="9144000" cy="1115644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processos concluídos, sendo que 28 foram concluídos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atrasos nas conclusões de processos ocorreram em decorrência da demora de tramitação e em alguns casos nas análises dos analistas previdenciários e advogados;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540" y="3295288"/>
            <a:ext cx="8205927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úteis</a:t>
            </a:r>
            <a:endParaRPr lang="pt-BR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16" y="1457998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1657FBD-352B-5C1D-0AE1-C8C50B9F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0585"/>
            <a:ext cx="4105469" cy="36338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6DC82F6-B6BF-06D6-A4C4-0197F9B44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265" y="1880585"/>
            <a:ext cx="4105469" cy="36338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BD96658-053F-D26F-4F82-46D921BD2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735" y="1880584"/>
            <a:ext cx="4043266" cy="36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Elogio ao Atendimento</a:t>
            </a:r>
            <a:r>
              <a:rPr lang="pt-BR" sz="2400" b="1" dirty="0">
                <a:solidFill>
                  <a:srgbClr val="FFFF00"/>
                </a:solidFill>
              </a:rPr>
              <a:t> Outubro de 2022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rápido, esclareceram todas as minhas dúvidas!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(Sra.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Cleomistes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Silva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Aposentado)  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atendente é muito atenciosa.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(Sr. Donato Marinho –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Aposentado)     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atendimento é humanizado, muito obrigada!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(Sra.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Sandra Maria de Almeida –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Aposentada)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4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461E4A9D-A5EE-0403-F07D-8193397BE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784313"/>
            <a:ext cx="6294120" cy="45415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F9A7FBB-CCD3-C836-9D50-791C35E9A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404" y="2465967"/>
            <a:ext cx="5322800" cy="31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6F1CF6D-49C7-87D4-7D83-F30289ADF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45" y="1195014"/>
            <a:ext cx="8537710" cy="22083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882C994-3710-0B7B-9DA2-23F54B7A8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145" y="3403391"/>
            <a:ext cx="8537710" cy="2164511"/>
          </a:xfrm>
          <a:prstGeom prst="rect">
            <a:avLst/>
          </a:prstGeom>
        </p:spPr>
      </p:pic>
      <p:sp>
        <p:nvSpPr>
          <p:cNvPr id="10" name="Subtítulo 9">
            <a:extLst>
              <a:ext uri="{FF2B5EF4-FFF2-40B4-BE49-F238E27FC236}">
                <a16:creationId xmlns="" xmlns:a16="http://schemas.microsoft.com/office/drawing/2014/main" id="{3FE503B7-D6EC-B837-3F4E-F1EFEC9D91F0}"/>
              </a:ext>
            </a:extLst>
          </p:cNvPr>
          <p:cNvSpPr txBox="1">
            <a:spLocks/>
          </p:cNvSpPr>
          <p:nvPr/>
        </p:nvSpPr>
        <p:spPr>
          <a:xfrm>
            <a:off x="1508903" y="5896276"/>
            <a:ext cx="9144000" cy="82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processos concluídos, sendo que 25 foram concluídos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F2B9F71-FC2F-B352-8E99-C5967ED4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" y="1407795"/>
            <a:ext cx="1180338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DD96485-8305-59F5-2C4E-12D37150D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990725"/>
            <a:ext cx="6248400" cy="3848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1561B8A-AC2B-60A9-5803-2F534EC10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788" y="1990725"/>
            <a:ext cx="525341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D937023-683A-58E9-A04D-A0ACAAF1F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239" y="1115644"/>
            <a:ext cx="9443522" cy="19624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864" y="1388334"/>
            <a:ext cx="634039" cy="7925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3D5D551-E349-D016-3C2D-124E383E7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418" y="3496520"/>
            <a:ext cx="8705843" cy="1981372"/>
          </a:xfrm>
          <a:prstGeom prst="rect">
            <a:avLst/>
          </a:prstGeom>
        </p:spPr>
      </p:pic>
      <p:sp>
        <p:nvSpPr>
          <p:cNvPr id="11" name="Subtítulo 9">
            <a:extLst>
              <a:ext uri="{FF2B5EF4-FFF2-40B4-BE49-F238E27FC236}">
                <a16:creationId xmlns="" xmlns:a16="http://schemas.microsoft.com/office/drawing/2014/main" id="{7B8B55BE-2A1B-6E02-E1D9-CBE78D3AB0D2}"/>
              </a:ext>
            </a:extLst>
          </p:cNvPr>
          <p:cNvSpPr txBox="1">
            <a:spLocks/>
          </p:cNvSpPr>
          <p:nvPr/>
        </p:nvSpPr>
        <p:spPr>
          <a:xfrm>
            <a:off x="1508903" y="5667376"/>
            <a:ext cx="9144000" cy="1058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processos concluídos, sendo o mesmo foi concluído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atrasos nas conclusões de processos ocorreram em decorrência da demora de tramitação e em alguns casos nas análises dos analistas previdenciários e advogados;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E8F63E7-76A0-E471-DCE3-928E7601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988"/>
            <a:ext cx="12192000" cy="45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 censo em 2022 cumprirá os requisitos do recadastramento da massa dos inativos e pensionistas.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18ECE8E-A79D-CF9F-7D3A-34ACBCCEC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1258403"/>
            <a:ext cx="9453905" cy="26885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575" y="1455615"/>
            <a:ext cx="63403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CC7B223-D264-A3FD-ED77-3582DC8F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78" y="1112847"/>
            <a:ext cx="9693480" cy="20113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023" y="1834281"/>
            <a:ext cx="603556" cy="7315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13967D5-518E-FF3F-782F-410ADF956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78" y="3124200"/>
            <a:ext cx="9717866" cy="2316681"/>
          </a:xfrm>
          <a:prstGeom prst="rect">
            <a:avLst/>
          </a:prstGeom>
        </p:spPr>
      </p:pic>
      <p:sp>
        <p:nvSpPr>
          <p:cNvPr id="11" name="Subtítulo 9">
            <a:extLst>
              <a:ext uri="{FF2B5EF4-FFF2-40B4-BE49-F238E27FC236}">
                <a16:creationId xmlns="" xmlns:a16="http://schemas.microsoft.com/office/drawing/2014/main" id="{4CAAB564-BC54-B73E-FBC5-56814B2AD0D6}"/>
              </a:ext>
            </a:extLst>
          </p:cNvPr>
          <p:cNvSpPr txBox="1">
            <a:spLocks/>
          </p:cNvSpPr>
          <p:nvPr/>
        </p:nvSpPr>
        <p:spPr>
          <a:xfrm>
            <a:off x="1508903" y="5591176"/>
            <a:ext cx="9144000" cy="1135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processos concluídos, sendo que 48 foram concluídos fora do prazo;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atrasos nas conclusões de processos ocorreram em decorrência da demora de tramitação e em alguns casos nas análises dos analistas previdenciários e advogados;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gerências partícipes do fluxo dos processos previdenciários foram notificados quanto à perca dos indicadores, para tomada de providências e a Gestão do Sistema de Gestão de Qualidade estará acompanhando as ações de correções e melhorias.</a:t>
            </a:r>
          </a:p>
        </p:txBody>
      </p:sp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31EE2FB-63A6-20EB-5C57-F343FD26F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8734"/>
            <a:ext cx="12192000" cy="51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776" y="1143625"/>
            <a:ext cx="7525347" cy="26142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26" y="3785882"/>
            <a:ext cx="4656564" cy="28211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490" y="3785882"/>
            <a:ext cx="4656564" cy="28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CONTEXTO ORGANIZACIONAL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Certidão de Tempo de Contribuição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Inclusões</a:t>
            </a:r>
            <a:r>
              <a:rPr lang="en-US" sz="2200" b="1" dirty="0">
                <a:solidFill>
                  <a:srgbClr val="FFFF00"/>
                </a:solidFill>
              </a:rPr>
              <a:t> e </a:t>
            </a:r>
            <a:r>
              <a:rPr lang="en-US" sz="2200" b="1" dirty="0" err="1">
                <a:solidFill>
                  <a:srgbClr val="FFFF00"/>
                </a:solidFill>
              </a:rPr>
              <a:t>Exclusões</a:t>
            </a:r>
            <a:r>
              <a:rPr lang="en-US" sz="2200" b="1" dirty="0">
                <a:solidFill>
                  <a:srgbClr val="FFFF00"/>
                </a:solidFill>
              </a:rPr>
              <a:t>  de </a:t>
            </a:r>
            <a:r>
              <a:rPr lang="en-US" sz="2200" b="1" dirty="0" err="1">
                <a:solidFill>
                  <a:srgbClr val="FFFF00"/>
                </a:solidFill>
              </a:rPr>
              <a:t>Dependentes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10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779" y="1195014"/>
            <a:ext cx="8839966" cy="28653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26" y="4139752"/>
            <a:ext cx="10434601" cy="2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35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24" y="1310344"/>
            <a:ext cx="6328196" cy="24296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956" y="3995353"/>
            <a:ext cx="7489989" cy="26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Transferência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Conta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Corrente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12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423069"/>
            <a:ext cx="6309907" cy="22983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311" y="3878266"/>
            <a:ext cx="7865476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Declaração</a:t>
            </a:r>
            <a:r>
              <a:rPr lang="en-US" sz="2200" b="1" dirty="0">
                <a:solidFill>
                  <a:srgbClr val="FFFF00"/>
                </a:solidFill>
              </a:rPr>
              <a:t> de Tempo </a:t>
            </a:r>
            <a:r>
              <a:rPr lang="en-US" sz="2200" b="1" dirty="0" err="1">
                <a:solidFill>
                  <a:srgbClr val="FFFF00"/>
                </a:solidFill>
              </a:rPr>
              <a:t>Averbado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em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até</a:t>
            </a:r>
            <a:r>
              <a:rPr lang="en-US" sz="2200" b="1" dirty="0">
                <a:solidFill>
                  <a:srgbClr val="FFFF00"/>
                </a:solidFill>
              </a:rPr>
              <a:t> 35 </a:t>
            </a:r>
            <a:r>
              <a:rPr lang="en-US" sz="2200" b="1" dirty="0" err="1">
                <a:solidFill>
                  <a:srgbClr val="FFFF00"/>
                </a:solidFill>
              </a:rPr>
              <a:t>dias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439" y="1298772"/>
            <a:ext cx="5858764" cy="20362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210" y="3518140"/>
            <a:ext cx="7578920" cy="31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Processos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2118246"/>
            <a:ext cx="787671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Processos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55" y="1143625"/>
            <a:ext cx="10782889" cy="55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>
                <a:solidFill>
                  <a:srgbClr val="FFFF00"/>
                </a:solidFill>
              </a:rPr>
              <a:t>Inclusões</a:t>
            </a:r>
            <a:r>
              <a:rPr lang="en-US" sz="2200" b="1" dirty="0">
                <a:solidFill>
                  <a:srgbClr val="FFFF00"/>
                </a:solidFill>
              </a:rPr>
              <a:t> e </a:t>
            </a:r>
            <a:r>
              <a:rPr lang="en-US" sz="2200" b="1" dirty="0" err="1">
                <a:solidFill>
                  <a:srgbClr val="FFFF00"/>
                </a:solidFill>
              </a:rPr>
              <a:t>Exclusões</a:t>
            </a:r>
            <a:r>
              <a:rPr lang="en-US" sz="2200" b="1" dirty="0">
                <a:solidFill>
                  <a:srgbClr val="FFFF00"/>
                </a:solidFill>
              </a:rPr>
              <a:t>  de </a:t>
            </a:r>
            <a:r>
              <a:rPr lang="en-US" sz="2200" b="1" dirty="0" err="1">
                <a:solidFill>
                  <a:srgbClr val="FFFF00"/>
                </a:solidFill>
              </a:rPr>
              <a:t>Benefícios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na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Folha</a:t>
            </a:r>
            <a:r>
              <a:rPr lang="en-US" sz="2200" b="1" dirty="0">
                <a:solidFill>
                  <a:srgbClr val="FFFF00"/>
                </a:solidFill>
              </a:rPr>
              <a:t> de </a:t>
            </a:r>
            <a:r>
              <a:rPr lang="en-US" sz="2200" b="1" dirty="0" err="1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0" y="1301691"/>
            <a:ext cx="8352244" cy="23806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5" y="3868361"/>
            <a:ext cx="980931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95014"/>
            <a:ext cx="11808975" cy="25296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499" y="3880022"/>
            <a:ext cx="8309568" cy="28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Compensação Previdenciária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814" y="1195014"/>
            <a:ext cx="9229089" cy="37296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824" y="5003984"/>
            <a:ext cx="7806189" cy="1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Outubro de 2022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3516205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196104" y="3031109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CAUSA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EFEITO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CONSEQUÊNCIA</a:t>
            </a:r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4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/>
          </a:p>
        </p:txBody>
      </p:sp>
      <p:sp>
        <p:nvSpPr>
          <p:cNvPr id="14" name="Retângulo Arredondado 11"/>
          <p:cNvSpPr/>
          <p:nvPr/>
        </p:nvSpPr>
        <p:spPr>
          <a:xfrm>
            <a:off x="297985" y="2771336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Execução da ação de alinhamento do sistema de gestão, sendo uma das metas, a redução do estoque de processos previdenciários gerados na pandemia da </a:t>
            </a:r>
            <a:r>
              <a:rPr lang="pt-BR" sz="2000" b="1" dirty="0" smtClean="0"/>
              <a:t>Covid-19.</a:t>
            </a:r>
            <a:endParaRPr lang="pt-BR" sz="2000" b="1" dirty="0"/>
          </a:p>
        </p:txBody>
      </p:sp>
      <p:sp>
        <p:nvSpPr>
          <p:cNvPr id="16" name="Retângulo Arredondado 14"/>
          <p:cNvSpPr/>
          <p:nvPr/>
        </p:nvSpPr>
        <p:spPr>
          <a:xfrm>
            <a:off x="3539710" y="3012913"/>
            <a:ext cx="3304710" cy="17560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Aumento nas análises dos processos previdenciários;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Erros de tramitação e falha de gestão de </a:t>
            </a:r>
            <a:r>
              <a:rPr lang="pt-BR" sz="2000" b="1" smtClean="0">
                <a:solidFill>
                  <a:schemeClr val="tx1"/>
                </a:solidFill>
              </a:rPr>
              <a:t>tempo na </a:t>
            </a:r>
            <a:r>
              <a:rPr lang="pt-BR" sz="2000" b="1" dirty="0" smtClean="0">
                <a:solidFill>
                  <a:schemeClr val="tx1"/>
                </a:solidFill>
              </a:rPr>
              <a:t>análise processual.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 Arredondado 16"/>
          <p:cNvSpPr/>
          <p:nvPr/>
        </p:nvSpPr>
        <p:spPr>
          <a:xfrm>
            <a:off x="7196104" y="3110633"/>
            <a:ext cx="3342268" cy="156057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Perca de indicadores previdenciários.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9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Demandas da GETEC atendidas no prazo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57" y="1185251"/>
            <a:ext cx="7193903" cy="27983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553" y="4004169"/>
            <a:ext cx="5632313" cy="25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>
                <a:solidFill>
                  <a:srgbClr val="FFFF00"/>
                </a:solidFill>
              </a:rPr>
              <a:t>Desck</a:t>
            </a:r>
            <a:r>
              <a:rPr lang="pt-BR" sz="2400" b="1" dirty="0">
                <a:solidFill>
                  <a:srgbClr val="FFFF00"/>
                </a:solidFill>
              </a:rPr>
              <a:t> T.I.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042" y="1195014"/>
            <a:ext cx="6767147" cy="27068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58" y="3981243"/>
            <a:ext cx="4999913" cy="2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>
                <a:solidFill>
                  <a:srgbClr val="FFFF00"/>
                </a:solidFill>
              </a:rPr>
              <a:t>Gejur</a:t>
            </a:r>
            <a:r>
              <a:rPr lang="pt-BR" sz="2400" b="1" dirty="0">
                <a:solidFill>
                  <a:srgbClr val="FFFF00"/>
                </a:solidFill>
              </a:rPr>
              <a:t>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GEJUR – Produtividade Prev. Adm.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21" y="1374366"/>
            <a:ext cx="11669758" cy="50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GEJUR – Produtividade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" y="1195014"/>
            <a:ext cx="12043719" cy="56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>
                <a:solidFill>
                  <a:srgbClr val="FFFF00"/>
                </a:solidFill>
              </a:rPr>
              <a:t>Gejur</a:t>
            </a:r>
            <a:r>
              <a:rPr lang="pt-BR" sz="2400" b="1" dirty="0">
                <a:solidFill>
                  <a:srgbClr val="FFFF00"/>
                </a:solidFill>
              </a:rPr>
              <a:t>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17" y="1367647"/>
            <a:ext cx="4590686" cy="18655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17" y="3890213"/>
            <a:ext cx="4590686" cy="19447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911" y="2300416"/>
            <a:ext cx="459068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>
                <a:solidFill>
                  <a:srgbClr val="FFFF00"/>
                </a:solidFill>
              </a:rPr>
              <a:t>Gejur</a:t>
            </a:r>
            <a:r>
              <a:rPr lang="pt-BR" sz="2400" b="1" dirty="0">
                <a:solidFill>
                  <a:srgbClr val="FFFF00"/>
                </a:solidFill>
              </a:rPr>
              <a:t> Contencioso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9249"/>
            <a:ext cx="7401057" cy="1835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4449"/>
            <a:ext cx="7401057" cy="16477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42182"/>
            <a:ext cx="7401057" cy="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Produtividade GADIR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300"/>
            <a:ext cx="12192000" cy="52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1" y="1273784"/>
            <a:ext cx="5401158" cy="49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Legislação Aplicável à Amazonprev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957" y="272114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houve nenhuma legislação aplicável no mês de outubro.</a:t>
            </a:r>
          </a:p>
        </p:txBody>
      </p:sp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64" y="1719698"/>
            <a:ext cx="8833839" cy="43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479" y="2125325"/>
            <a:ext cx="5379342" cy="32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AVALIAÇÃO DOS FORNECEDORES</a:t>
            </a: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5644"/>
            <a:ext cx="12173702" cy="56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" y="1184754"/>
            <a:ext cx="12173702" cy="56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0538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PAGAMENTO DE CONTAS</a:t>
            </a: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Água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Energia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13420"/>
            <a:ext cx="916308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Telefonia Móvel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6468"/>
            <a:ext cx="917527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Legislação Aplicável à Amazonprev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19" y="2054233"/>
            <a:ext cx="990076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4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Telefonia Fixa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22565"/>
            <a:ext cx="916308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Correios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1807323"/>
            <a:ext cx="915088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Táxi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FF00"/>
                </a:solidFill>
                <a:latin typeface="+mn-lt"/>
              </a:rPr>
              <a:t>Consumo de Imprensa Oficial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3420"/>
            <a:ext cx="9175275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>
                <a:solidFill>
                  <a:schemeClr val="bg1"/>
                </a:solidFill>
              </a:rPr>
              <a:t>OUT-2022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PRO GESTÃO</a:t>
            </a: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FOCO NO CLIENTE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0" y="1256016"/>
            <a:ext cx="11723624" cy="25849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1575" y="1357396"/>
            <a:ext cx="646232" cy="7986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10" y="3840944"/>
            <a:ext cx="1172362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73" y="2349162"/>
            <a:ext cx="2816157" cy="2752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361" y="2349162"/>
            <a:ext cx="4061194" cy="2752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7986" y="2349162"/>
            <a:ext cx="4061194" cy="27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6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9C30C-D4EF-40A1-90A6-0C8077024112}">
  <ds:schemaRefs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terms/"/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1063</Words>
  <Application>Microsoft Office PowerPoint</Application>
  <PresentationFormat>Widescreen</PresentationFormat>
  <Paragraphs>214</Paragraphs>
  <Slides>64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Atendimento rápido, esclareceram todas as minhas dúvidas! (Sra. Cleomistes da Silva - Aposentado)  </vt:lpstr>
      <vt:lpstr>Apresentação do PowerPoint</vt:lpstr>
      <vt:lpstr>Apresentação do PowerPoint</vt:lpstr>
      <vt:lpstr>Não houve nenhuma legislação aplicável no mês de outubro.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2022-12-13T13:14:11Z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