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69"/>
  </p:notesMasterIdLst>
  <p:handoutMasterIdLst>
    <p:handoutMasterId r:id="rId70"/>
  </p:handoutMasterIdLst>
  <p:sldIdLst>
    <p:sldId id="264" r:id="rId5"/>
    <p:sldId id="427" r:id="rId6"/>
    <p:sldId id="284" r:id="rId7"/>
    <p:sldId id="428" r:id="rId8"/>
    <p:sldId id="399" r:id="rId9"/>
    <p:sldId id="435" r:id="rId10"/>
    <p:sldId id="365" r:id="rId11"/>
    <p:sldId id="429" r:id="rId12"/>
    <p:sldId id="434" r:id="rId13"/>
    <p:sldId id="430" r:id="rId14"/>
    <p:sldId id="369" r:id="rId15"/>
    <p:sldId id="431" r:id="rId16"/>
    <p:sldId id="436" r:id="rId17"/>
    <p:sldId id="432" r:id="rId18"/>
    <p:sldId id="433" r:id="rId19"/>
    <p:sldId id="289" r:id="rId20"/>
    <p:sldId id="402" r:id="rId21"/>
    <p:sldId id="401" r:id="rId22"/>
    <p:sldId id="323" r:id="rId23"/>
    <p:sldId id="324" r:id="rId24"/>
    <p:sldId id="413" r:id="rId25"/>
    <p:sldId id="412" r:id="rId26"/>
    <p:sldId id="416" r:id="rId27"/>
    <p:sldId id="415" r:id="rId28"/>
    <p:sldId id="414" r:id="rId29"/>
    <p:sldId id="298" r:id="rId30"/>
    <p:sldId id="300" r:id="rId31"/>
    <p:sldId id="417" r:id="rId32"/>
    <p:sldId id="380" r:id="rId33"/>
    <p:sldId id="355" r:id="rId34"/>
    <p:sldId id="374" r:id="rId35"/>
    <p:sldId id="375" r:id="rId36"/>
    <p:sldId id="376" r:id="rId37"/>
    <p:sldId id="377" r:id="rId38"/>
    <p:sldId id="378" r:id="rId39"/>
    <p:sldId id="379" r:id="rId40"/>
    <p:sldId id="301" r:id="rId41"/>
    <p:sldId id="302" r:id="rId42"/>
    <p:sldId id="303" r:id="rId43"/>
    <p:sldId id="357" r:id="rId44"/>
    <p:sldId id="358" r:id="rId45"/>
    <p:sldId id="361" r:id="rId46"/>
    <p:sldId id="381" r:id="rId47"/>
    <p:sldId id="382" r:id="rId48"/>
    <p:sldId id="362" r:id="rId49"/>
    <p:sldId id="363" r:id="rId50"/>
    <p:sldId id="360" r:id="rId51"/>
    <p:sldId id="356" r:id="rId52"/>
    <p:sldId id="330" r:id="rId53"/>
    <p:sldId id="331" r:id="rId54"/>
    <p:sldId id="332" r:id="rId55"/>
    <p:sldId id="339" r:id="rId56"/>
    <p:sldId id="340" r:id="rId57"/>
    <p:sldId id="341" r:id="rId58"/>
    <p:sldId id="342" r:id="rId59"/>
    <p:sldId id="343" r:id="rId60"/>
    <p:sldId id="407" r:id="rId61"/>
    <p:sldId id="408" r:id="rId62"/>
    <p:sldId id="409" r:id="rId63"/>
    <p:sldId id="410" r:id="rId64"/>
    <p:sldId id="411" r:id="rId65"/>
    <p:sldId id="349" r:id="rId66"/>
    <p:sldId id="350" r:id="rId67"/>
    <p:sldId id="351" r:id="rId68"/>
  </p:sldIdLst>
  <p:sldSz cx="12192000" cy="6858000"/>
  <p:notesSz cx="6858000" cy="9926638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.11\Documentos\GETEC\4.11%20Alina\1.%20CONSUMO%20B&#193;SICO%202022\2022\CONSUMO%20DE%20CONT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IMPRENSA OFICIAL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525394265827849E-2"/>
          <c:y val="0.40299616109901298"/>
          <c:w val="0.96949211468344298"/>
          <c:h val="0.498617389534959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'[CONSUMO DE CONTAS.xlsx]CONTAS'!$B$82</c:f>
              <c:strCache>
                <c:ptCount val="1"/>
                <c:pt idx="0">
                  <c:v>Valor Consumo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'[CONSUMO DE CONTAS.xlsx]CONTAS'!$A$83:$A$94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'[CONSUMO DE CONTAS.xlsx]CONTAS'!$B$83:$B$94</c:f>
              <c:numCache>
                <c:formatCode>_("R$ "* #,##0.00_);_("R$ "* \(#,##0.00\);_("R$ "* "-"??_);_(@_)</c:formatCode>
                <c:ptCount val="12"/>
                <c:pt idx="0">
                  <c:v>115321.72</c:v>
                </c:pt>
                <c:pt idx="1">
                  <c:v>41137.39</c:v>
                </c:pt>
                <c:pt idx="2">
                  <c:v>122408.08</c:v>
                </c:pt>
                <c:pt idx="3">
                  <c:v>90763.83</c:v>
                </c:pt>
                <c:pt idx="4">
                  <c:v>87254.79</c:v>
                </c:pt>
                <c:pt idx="5">
                  <c:v>65334.59</c:v>
                </c:pt>
                <c:pt idx="6">
                  <c:v>157745.67000000001</c:v>
                </c:pt>
                <c:pt idx="7" formatCode="_(&quot;R$&quot;* #,##0.00_);_(&quot;R$&quot;* \(#,##0.00\);_(&quot;R$&quot;* &quot;-&quot;??_);_(@_)">
                  <c:v>93898.96</c:v>
                </c:pt>
              </c:numCache>
            </c:numRef>
          </c:val>
        </c:ser>
        <c:ser>
          <c:idx val="1"/>
          <c:order val="1"/>
          <c:tx>
            <c:strRef>
              <c:f>'[CONSUMO DE CONTAS.xlsx]CONTAS'!$C$82</c:f>
              <c:strCache>
                <c:ptCount val="1"/>
                <c:pt idx="0">
                  <c:v>Valor do Empenho descontado o valor do mês referência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'[CONSUMO DE CONTAS.xlsx]CONTAS'!$A$83:$A$94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'[CONSUMO DE CONTAS.xlsx]CONTAS'!$C$83:$C$94</c:f>
              <c:numCache>
                <c:formatCode>_("R$"* #,##0.00_);_("R$"* \(#,##0.00\);_("R$"* "-"??_);_(@_)</c:formatCode>
                <c:ptCount val="12"/>
                <c:pt idx="0">
                  <c:v>2579678.2799999998</c:v>
                </c:pt>
                <c:pt idx="1">
                  <c:v>2538540.8899999997</c:v>
                </c:pt>
                <c:pt idx="2">
                  <c:v>2416132.8099999996</c:v>
                </c:pt>
                <c:pt idx="3">
                  <c:v>2325368.9799999995</c:v>
                </c:pt>
                <c:pt idx="4">
                  <c:v>2238114.1899999995</c:v>
                </c:pt>
                <c:pt idx="5">
                  <c:v>2172779.5999999996</c:v>
                </c:pt>
                <c:pt idx="6">
                  <c:v>2015033.9299999997</c:v>
                </c:pt>
                <c:pt idx="7">
                  <c:v>1921134.9699999997</c:v>
                </c:pt>
                <c:pt idx="8">
                  <c:v>1921134.9699999997</c:v>
                </c:pt>
                <c:pt idx="9">
                  <c:v>1921134.9699999997</c:v>
                </c:pt>
                <c:pt idx="10">
                  <c:v>1921134.9699999997</c:v>
                </c:pt>
                <c:pt idx="11">
                  <c:v>1921134.9699999997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71807920"/>
        <c:axId val="1371810096"/>
      </c:barChart>
      <c:catAx>
        <c:axId val="137180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1810096"/>
        <c:crosses val="autoZero"/>
        <c:auto val="1"/>
        <c:lblAlgn val="ctr"/>
        <c:lblOffset val="100"/>
        <c:noMultiLvlLbl val="0"/>
      </c:catAx>
      <c:valAx>
        <c:axId val="1371810096"/>
        <c:scaling>
          <c:orientation val="minMax"/>
        </c:scaling>
        <c:delete val="1"/>
        <c:axPos val="l"/>
        <c:numFmt formatCode="_(&quot;R$ &quot;* #,##0.00_);_(&quot;R$ &quot;* \(#,##0.00\);_(&quot;R$ &quot;* &quot;-&quot;??_);_(@_)" sourceLinked="1"/>
        <c:majorTickMark val="none"/>
        <c:minorTickMark val="none"/>
        <c:tickLblPos val="nextTo"/>
        <c:crossAx val="137180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174" tIns="45587" rIns="91174" bIns="45587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1174" tIns="45587" rIns="91174" bIns="45587" rtlCol="0"/>
          <a:lstStyle>
            <a:lvl1pPr algn="r">
              <a:defRPr sz="1200"/>
            </a:lvl1pPr>
          </a:lstStyle>
          <a:p>
            <a:pPr rtl="0"/>
            <a:fld id="{AD90096A-944F-446E-A6AD-E32C0814D24F}" type="datetime1">
              <a:rPr lang="pt-BR" smtClean="0"/>
              <a:t>27/10/2022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7"/>
            <a:ext cx="2971800" cy="498055"/>
          </a:xfrm>
          <a:prstGeom prst="rect">
            <a:avLst/>
          </a:prstGeom>
        </p:spPr>
        <p:txBody>
          <a:bodyPr vert="horz" lIns="91174" tIns="45587" rIns="91174" bIns="45587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4" y="9428587"/>
            <a:ext cx="2971800" cy="498055"/>
          </a:xfrm>
          <a:prstGeom prst="rect">
            <a:avLst/>
          </a:prstGeom>
        </p:spPr>
        <p:txBody>
          <a:bodyPr vert="horz" lIns="91174" tIns="45587" rIns="91174" bIns="45587" rtlCol="0" anchor="b"/>
          <a:lstStyle>
            <a:lvl1pPr algn="r">
              <a:defRPr sz="1200"/>
            </a:lvl1pPr>
          </a:lstStyle>
          <a:p>
            <a:pPr rtl="0"/>
            <a:fld id="{F7ABD897-4713-476D-AE20-029593262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136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174" tIns="45587" rIns="91174" bIns="45587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1174" tIns="45587" rIns="91174" bIns="45587" rtlCol="0"/>
          <a:lstStyle>
            <a:lvl1pPr algn="r">
              <a:defRPr sz="1200"/>
            </a:lvl1pPr>
          </a:lstStyle>
          <a:p>
            <a:pPr rtl="0"/>
            <a:fld id="{89544A0D-EA56-44CE-9109-6085F9102635}" type="datetime1">
              <a:rPr lang="pt-BR" noProof="0" smtClean="0"/>
              <a:t>27/10/2022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4" tIns="45587" rIns="91174" bIns="45587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1" y="4777194"/>
            <a:ext cx="5486400" cy="3908614"/>
          </a:xfrm>
          <a:prstGeom prst="rect">
            <a:avLst/>
          </a:prstGeom>
        </p:spPr>
        <p:txBody>
          <a:bodyPr vert="horz" lIns="91174" tIns="45587" rIns="91174" bIns="45587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7"/>
            <a:ext cx="2971800" cy="498055"/>
          </a:xfrm>
          <a:prstGeom prst="rect">
            <a:avLst/>
          </a:prstGeom>
        </p:spPr>
        <p:txBody>
          <a:bodyPr vert="horz" lIns="91174" tIns="45587" rIns="91174" bIns="45587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4" y="9428587"/>
            <a:ext cx="2971800" cy="498055"/>
          </a:xfrm>
          <a:prstGeom prst="rect">
            <a:avLst/>
          </a:prstGeom>
        </p:spPr>
        <p:txBody>
          <a:bodyPr vert="horz" lIns="91174" tIns="45587" rIns="91174" bIns="45587" rtlCol="0" anchor="b"/>
          <a:lstStyle>
            <a:lvl1pPr algn="r">
              <a:defRPr sz="1200"/>
            </a:lvl1pPr>
          </a:lstStyle>
          <a:p>
            <a:pPr rtl="0"/>
            <a:fld id="{8FCC149C-479E-4175-B238-B83A279FCF5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28973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930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996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375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91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325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978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541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751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450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18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15531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13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204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175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824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464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315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070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636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318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995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457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90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464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873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56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8635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509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940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5794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5240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6712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7314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362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8775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2033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67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2475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0986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9791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2781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9055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8602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1310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38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6813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3424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2469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5765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53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811029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54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587619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55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4129448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9664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57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139413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58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426534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59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60753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52255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60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54005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61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25675343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62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26948807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63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185646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91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5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556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0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0A0BE5-B5F9-4A2E-A1FB-E7CE3178CF78}" type="datetime1">
              <a:rPr lang="pt-BR" noProof="0" smtClean="0"/>
              <a:t>27/10/2022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3980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4A2996-4177-4C84-B80D-D71A8B6FB638}" type="datetime1">
              <a:rPr lang="pt-BR" noProof="0" smtClean="0"/>
              <a:t>27/10/2022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6311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FFE6A5-DAB3-466D-8CD6-425C7BB25F36}" type="datetime1">
              <a:rPr lang="pt-BR" noProof="0" smtClean="0"/>
              <a:t>27/10/2022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1251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AC44A5-B189-4294-AD3B-45C2F3811313}" type="datetime1">
              <a:rPr lang="pt-BR" noProof="0" smtClean="0"/>
              <a:t>27/10/2022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8651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D48247D-8F55-4C67-8CEC-FB91C19077C6}" type="datetime1">
              <a:rPr lang="pt-BR" noProof="0" smtClean="0"/>
              <a:t>27/10/2022</a:t>
            </a:fld>
            <a:endParaRPr lang="en-US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010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1009B9-3BFA-4B31-93BD-EEAAC7A39DBA}" type="datetime1">
              <a:rPr lang="pt-BR" noProof="0" smtClean="0"/>
              <a:t>27/10/2022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292478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45EC97-02D3-4D28-9DF9-8EB0057ADB76}" type="datetime1">
              <a:rPr lang="pt-BR" noProof="0" smtClean="0"/>
              <a:t>27/10/2022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4836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E5CBDD-144E-4B99-A727-A77DC1941B60}" type="datetime1">
              <a:rPr lang="pt-BR" noProof="0" smtClean="0"/>
              <a:t>27/10/2022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0603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43751C-F402-4BAC-8E94-44673F7357CE}" type="datetime1">
              <a:rPr lang="pt-BR" noProof="0" smtClean="0"/>
              <a:t>27/10/2022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3042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348B61-B754-4C3E-84BD-3EECCF51B78F}" type="datetime1">
              <a:rPr lang="pt-BR" noProof="0" smtClean="0"/>
              <a:t>27/10/2022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1288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75D2905-4C56-46A4-94B3-221175073042}" type="datetime1">
              <a:rPr lang="pt-BR" noProof="0" smtClean="0"/>
              <a:t>27/10/2022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084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41009B9-3BFA-4B31-93BD-EEAAC7A39DBA}" type="datetime1">
              <a:rPr lang="pt-BR" noProof="0" smtClean="0"/>
              <a:t>27/10/2022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9447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1.png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png"/><Relationship Id="rId9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emf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1029" t="16511" r="29864" b="66698"/>
          <a:stretch/>
        </p:blipFill>
        <p:spPr>
          <a:xfrm>
            <a:off x="-1" y="2934270"/>
            <a:ext cx="12192001" cy="1492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0336" y="1594451"/>
            <a:ext cx="12175040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accent1">
                    <a:lumMod val="50000"/>
                  </a:schemeClr>
                </a:solidFill>
              </a:rPr>
              <a:t>AMAZONPREV    </a:t>
            </a:r>
            <a:endParaRPr lang="pt-BR" sz="9600" b="1" dirty="0">
              <a:solidFill>
                <a:schemeClr val="bg1"/>
              </a:solidFill>
            </a:endParaRPr>
          </a:p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bg1"/>
                </a:solidFill>
              </a:rPr>
              <a:t>SET-2022</a:t>
            </a:r>
            <a:endParaRPr lang="pt-BR" sz="7200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0336" y="4796710"/>
            <a:ext cx="12202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SISTEMA DE GESTÃO INTEGRADO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NBR ISO 9001: 2015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PRO GESTÃO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e-mail “Fale Conosco”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033" y="1226221"/>
            <a:ext cx="7291448" cy="275563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987" y="4011647"/>
            <a:ext cx="9992210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e-mail “Fale Conosco”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12" y="1468239"/>
            <a:ext cx="5493976" cy="504186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1998" y="1468239"/>
            <a:ext cx="2628413" cy="11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Telefone da Ouvidoria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26" y="2051184"/>
            <a:ext cx="10101948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Telefone da Ouvidoria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878" y="1932394"/>
            <a:ext cx="4061194" cy="45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Registro “E-OUV/E-SIC”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72" y="1703682"/>
            <a:ext cx="10790855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das Reclamações de Clientes em até 5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292" y="1185830"/>
            <a:ext cx="8144962" cy="271066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292" y="3966683"/>
            <a:ext cx="8144962" cy="281764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7789" y="3409671"/>
            <a:ext cx="5401158" cy="26931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4870" y="3418859"/>
            <a:ext cx="5401158" cy="26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22829" y="2728155"/>
            <a:ext cx="8990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AVALIAÇÃO DE DESEMPENHO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15750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165" y="1195014"/>
            <a:ext cx="9144793" cy="232887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2165" y="3603258"/>
            <a:ext cx="9144793" cy="234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37303" y="126228"/>
            <a:ext cx="8743086" cy="862313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n-lt"/>
              </a:rPr>
              <a:t>Avaliação de Desempenho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2400" b="1" dirty="0">
                <a:solidFill>
                  <a:srgbClr val="FFFF00"/>
                </a:solidFill>
                <a:latin typeface="+mn-lt"/>
              </a:rPr>
              <a:t>Aposentadorias Concluídas Dentro do Prazo de 40 dias </a:t>
            </a:r>
            <a:r>
              <a:rPr lang="pt-BR" sz="2400" b="1" dirty="0" smtClean="0">
                <a:solidFill>
                  <a:srgbClr val="FFFF00"/>
                </a:solidFill>
                <a:latin typeface="+mn-lt"/>
              </a:rPr>
              <a:t>úteis</a:t>
            </a:r>
            <a:endParaRPr lang="pt-BR" b="1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65" y="1630992"/>
            <a:ext cx="10622345" cy="46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58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3126"/>
            <a:ext cx="3904735" cy="319745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086" y="2133126"/>
            <a:ext cx="4201811" cy="319388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7383" y="2133126"/>
            <a:ext cx="3687475" cy="319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99275" y="56538"/>
            <a:ext cx="489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Elogio ao </a:t>
            </a:r>
            <a:r>
              <a:rPr lang="pt-BR" sz="3600" b="1" dirty="0" smtClean="0">
                <a:solidFill>
                  <a:schemeClr val="bg1"/>
                </a:solidFill>
              </a:rPr>
              <a:t>Atendimento</a:t>
            </a:r>
            <a:r>
              <a:rPr lang="pt-BR" sz="2400" b="1" dirty="0" smtClean="0">
                <a:solidFill>
                  <a:srgbClr val="FFFF00"/>
                </a:solidFill>
              </a:rPr>
              <a:t> Setembro de </a:t>
            </a:r>
            <a:r>
              <a:rPr lang="pt-BR" sz="2400" b="1" dirty="0" smtClean="0">
                <a:solidFill>
                  <a:srgbClr val="FFFF00"/>
                </a:solidFill>
              </a:rPr>
              <a:t>2022</a:t>
            </a:r>
            <a:endParaRPr lang="pt-BR" sz="2400" dirty="0" smtClean="0">
              <a:solidFill>
                <a:srgbClr val="FFFF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675" y="2815640"/>
            <a:ext cx="10515600" cy="132556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Quero parabenizar a Amazonprev pelo carinho recebido pelos funcionários, em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Ana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Athaide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nota 1000, esclareceu todas as minhas dúvidas.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(Sr. Francisco Vasconcelos - Aposentado)  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451675" y="13245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Declaro que neste dia fui atendido pela recepcionista com muita eficiência e excelente atenção, minha nota é 10!</a:t>
            </a:r>
            <a:b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(Sr. Jorge </a:t>
            </a:r>
            <a:r>
              <a:rPr lang="pt-B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Antonio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Aposentado)     </a:t>
            </a:r>
            <a:endParaRPr lang="pt-B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451675" y="43066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Gostei do atendimento do atendente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Libenilto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Júnior,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Parabens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pelo seu atendimento!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(Sra. </a:t>
            </a:r>
            <a:r>
              <a:rPr lang="pt-B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Glaucionne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Ponte – Aposentada)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847" y="2677259"/>
            <a:ext cx="4511431" cy="27556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10" y="1919317"/>
            <a:ext cx="6393170" cy="46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370" y="1195014"/>
            <a:ext cx="8699746" cy="275563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370" y="4108466"/>
            <a:ext cx="8699746" cy="26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1583382"/>
            <a:ext cx="11906908" cy="48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10" y="2015839"/>
            <a:ext cx="6343763" cy="39466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261" y="2504265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Revisão de Benefícios Concluídos Dentro do Prazo de 60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60" y="1195014"/>
            <a:ext cx="9443522" cy="252396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860" y="4158536"/>
            <a:ext cx="9443522" cy="237406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4461" y="1555203"/>
            <a:ext cx="63403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Revisão de Benefícios Concluídos Dentro do Prazo de 60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53028"/>
            <a:ext cx="12192000" cy="45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Recadastramento de 95% da Massa de Segurados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89709" y="4551218"/>
            <a:ext cx="10723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600" dirty="0"/>
              <a:t>Conforme o Planejamento Estratégico, através da ação A.2.1.8.B, estamos em tratativa para a realização do censo previdenciário dos ativos, inativos e pensionistas do Governo do Estado do Amazonas;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16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600" dirty="0"/>
              <a:t>O censo em </a:t>
            </a:r>
            <a:r>
              <a:rPr lang="pt-BR" sz="1600" dirty="0" smtClean="0"/>
              <a:t>2022 </a:t>
            </a:r>
            <a:r>
              <a:rPr lang="pt-BR" sz="1600" dirty="0"/>
              <a:t>cumprirá os requisitos do recadastramento da massa dos inativos e pensionistas.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498" y="1455615"/>
            <a:ext cx="8401016" cy="27556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9575" y="1455615"/>
            <a:ext cx="63403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Atendimento das Notificações do TCE dentro do Prazo da Corte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375" y="1300773"/>
            <a:ext cx="9480102" cy="220694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1023" y="1834281"/>
            <a:ext cx="603556" cy="73158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1085" y="4041224"/>
            <a:ext cx="9516681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Atendimento das Notificações do TCE dentro do Prazo da Corte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80" y="1174466"/>
            <a:ext cx="10414839" cy="45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200" b="1" dirty="0" smtClean="0">
                <a:solidFill>
                  <a:srgbClr val="FFFF00"/>
                </a:solidFill>
              </a:rPr>
              <a:t>Envio dos Processos de Benefícios ao TCE para Registro no Prazo da Corte</a:t>
            </a:r>
            <a:endParaRPr lang="pt-BR" sz="2200" dirty="0" smtClean="0">
              <a:solidFill>
                <a:srgbClr val="FFFF00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469" y="1195014"/>
            <a:ext cx="9248434" cy="294038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774" y="2480599"/>
            <a:ext cx="5401158" cy="26018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3228" y="2480600"/>
            <a:ext cx="5401158" cy="26018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755" y="2480598"/>
            <a:ext cx="5401158" cy="26018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4469" y="4214765"/>
            <a:ext cx="4271401" cy="258781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6062" y="4220977"/>
            <a:ext cx="4261149" cy="25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6603" y="2728155"/>
            <a:ext cx="882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CONTEXTO ORGANIZACIONAL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26469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Certidão de Tempo de Contribuição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647" y="2042040"/>
            <a:ext cx="6486706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Inclusões</a:t>
            </a:r>
            <a:r>
              <a:rPr lang="en-US" sz="2200" b="1" dirty="0" smtClean="0">
                <a:solidFill>
                  <a:srgbClr val="FFFF00"/>
                </a:solidFill>
              </a:rPr>
              <a:t> e </a:t>
            </a:r>
            <a:r>
              <a:rPr lang="en-US" sz="2200" b="1" dirty="0" err="1" smtClean="0">
                <a:solidFill>
                  <a:srgbClr val="FFFF00"/>
                </a:solidFill>
              </a:rPr>
              <a:t>Exclusões</a:t>
            </a:r>
            <a:r>
              <a:rPr lang="en-US" sz="2200" b="1" dirty="0" smtClean="0">
                <a:solidFill>
                  <a:srgbClr val="FFFF00"/>
                </a:solidFill>
              </a:rPr>
              <a:t>  de </a:t>
            </a:r>
            <a:r>
              <a:rPr lang="en-US" sz="2200" b="1" dirty="0" err="1" smtClean="0">
                <a:solidFill>
                  <a:srgbClr val="FFFF00"/>
                </a:solidFill>
              </a:rPr>
              <a:t>Dependentes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10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863" y="1191084"/>
            <a:ext cx="8035224" cy="250770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44" y="3774229"/>
            <a:ext cx="11768570" cy="298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smtClean="0">
                <a:solidFill>
                  <a:srgbClr val="FFFF00"/>
                </a:solidFill>
              </a:rPr>
              <a:t>Rest. Cont. Prev.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35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852" y="1143625"/>
            <a:ext cx="6328196" cy="280440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3955" y="4069492"/>
            <a:ext cx="7489989" cy="27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Transferência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Conta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Corrente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12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900" y="1195014"/>
            <a:ext cx="6309907" cy="229839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6115" y="3726744"/>
            <a:ext cx="7865476" cy="29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Declaração</a:t>
            </a:r>
            <a:r>
              <a:rPr lang="en-US" sz="2200" b="1" dirty="0" smtClean="0">
                <a:solidFill>
                  <a:srgbClr val="FFFF00"/>
                </a:solidFill>
              </a:rPr>
              <a:t> de Tempo </a:t>
            </a:r>
            <a:r>
              <a:rPr lang="en-US" sz="2200" b="1" dirty="0" err="1" smtClean="0">
                <a:solidFill>
                  <a:srgbClr val="FFFF00"/>
                </a:solidFill>
              </a:rPr>
              <a:t>Averbado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35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667" y="1265820"/>
            <a:ext cx="5858764" cy="203624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589" y="3452236"/>
            <a:ext cx="7578920" cy="317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Processos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Aquisição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642" y="2118246"/>
            <a:ext cx="7876715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Processos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Aquisição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55" y="1195014"/>
            <a:ext cx="10782889" cy="557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Inclusões</a:t>
            </a:r>
            <a:r>
              <a:rPr lang="en-US" sz="2200" b="1" dirty="0" smtClean="0">
                <a:solidFill>
                  <a:srgbClr val="FFFF00"/>
                </a:solidFill>
              </a:rPr>
              <a:t> e </a:t>
            </a:r>
            <a:r>
              <a:rPr lang="en-US" sz="2200" b="1" dirty="0" err="1" smtClean="0">
                <a:solidFill>
                  <a:srgbClr val="FFFF00"/>
                </a:solidFill>
              </a:rPr>
              <a:t>Exclusões</a:t>
            </a:r>
            <a:r>
              <a:rPr lang="en-US" sz="2200" b="1" dirty="0" smtClean="0">
                <a:solidFill>
                  <a:srgbClr val="FFFF00"/>
                </a:solidFill>
              </a:rPr>
              <a:t>  de </a:t>
            </a:r>
            <a:r>
              <a:rPr lang="en-US" sz="2200" b="1" dirty="0" err="1" smtClean="0">
                <a:solidFill>
                  <a:srgbClr val="FFFF00"/>
                </a:solidFill>
              </a:rPr>
              <a:t>Benefícios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na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Folha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Pagamento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770" y="3987076"/>
            <a:ext cx="9815411" cy="275563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353" y="1195014"/>
            <a:ext cx="8352244" cy="274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Inclusão de Novas Pensões na Folha de Pagamento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18" y="1174403"/>
            <a:ext cx="11784589" cy="27468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4933" y="3979970"/>
            <a:ext cx="8297375" cy="287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Compensação Previdenciária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66" y="1583335"/>
            <a:ext cx="10800208" cy="47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ta para a Direita 17"/>
          <p:cNvSpPr/>
          <p:nvPr/>
        </p:nvSpPr>
        <p:spPr>
          <a:xfrm>
            <a:off x="297985" y="1583142"/>
            <a:ext cx="11765347" cy="4954136"/>
          </a:xfrm>
          <a:prstGeom prst="rightArrow">
            <a:avLst>
              <a:gd name="adj1" fmla="val 50000"/>
              <a:gd name="adj2" fmla="val 362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99275" y="56538"/>
            <a:ext cx="489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Setembro de 2022</a:t>
            </a:r>
            <a:endParaRPr lang="pt-BR" sz="2400" dirty="0" smtClean="0">
              <a:solidFill>
                <a:srgbClr val="FFFF00"/>
              </a:solidFill>
            </a:endParaRPr>
          </a:p>
        </p:txBody>
      </p:sp>
      <p:sp>
        <p:nvSpPr>
          <p:cNvPr id="15" name="Retângulo Arredondado 14"/>
          <p:cNvSpPr/>
          <p:nvPr/>
        </p:nvSpPr>
        <p:spPr>
          <a:xfrm>
            <a:off x="3539710" y="3516205"/>
            <a:ext cx="3304710" cy="108800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7" name="Retângulo Arredondado 16"/>
          <p:cNvSpPr/>
          <p:nvPr/>
        </p:nvSpPr>
        <p:spPr>
          <a:xfrm>
            <a:off x="7202670" y="2989245"/>
            <a:ext cx="3342268" cy="171961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6160" y="1992573"/>
            <a:ext cx="83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CAUSA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772623" y="1913610"/>
            <a:ext cx="83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EFEITO</a:t>
            </a:r>
            <a:endParaRPr lang="pt-BR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010843" y="1845185"/>
            <a:ext cx="17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CONSEQUÊNCIA</a:t>
            </a:r>
            <a:endParaRPr lang="pt-BR" b="1" dirty="0"/>
          </a:p>
        </p:txBody>
      </p:sp>
      <p:sp>
        <p:nvSpPr>
          <p:cNvPr id="13" name="Retângulo Arredondado 11"/>
          <p:cNvSpPr/>
          <p:nvPr/>
        </p:nvSpPr>
        <p:spPr>
          <a:xfrm>
            <a:off x="297985" y="2829404"/>
            <a:ext cx="2949378" cy="2768754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/>
          </a:p>
        </p:txBody>
      </p:sp>
      <p:sp>
        <p:nvSpPr>
          <p:cNvPr id="14" name="Retângulo Arredondado 11"/>
          <p:cNvSpPr/>
          <p:nvPr/>
        </p:nvSpPr>
        <p:spPr>
          <a:xfrm>
            <a:off x="297985" y="2829403"/>
            <a:ext cx="2949378" cy="2768754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Execução da ação de alinhamento do sistema de gestão, sendo uma das metas, a redução do estoque de processos previdenciários gerados na pandemia da Covid-19;</a:t>
            </a:r>
            <a:endParaRPr lang="pt-BR" sz="2000" b="1" dirty="0"/>
          </a:p>
        </p:txBody>
      </p:sp>
      <p:sp>
        <p:nvSpPr>
          <p:cNvPr id="16" name="Retângulo Arredondado 14"/>
          <p:cNvSpPr/>
          <p:nvPr/>
        </p:nvSpPr>
        <p:spPr>
          <a:xfrm>
            <a:off x="3539710" y="3516204"/>
            <a:ext cx="3304710" cy="108800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Aumento nas análises dos processos previdenciários;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 Arredondado 16"/>
          <p:cNvSpPr/>
          <p:nvPr/>
        </p:nvSpPr>
        <p:spPr>
          <a:xfrm>
            <a:off x="7202670" y="2989245"/>
            <a:ext cx="3342268" cy="171961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Alcance dos indicadores previdenciários.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Demandas da GETEC atendidas no prazo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859" y="1115644"/>
            <a:ext cx="7193903" cy="279830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6903" y="3934562"/>
            <a:ext cx="4318107" cy="286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Chamadas Solucionadas Help </a:t>
            </a:r>
            <a:r>
              <a:rPr lang="pt-BR" sz="2400" b="1" dirty="0" err="1" smtClean="0">
                <a:solidFill>
                  <a:srgbClr val="FFFF00"/>
                </a:solidFill>
              </a:rPr>
              <a:t>Desck</a:t>
            </a:r>
            <a:r>
              <a:rPr lang="pt-BR" sz="2400" b="1" dirty="0" smtClean="0">
                <a:solidFill>
                  <a:srgbClr val="FFFF00"/>
                </a:solidFill>
              </a:rPr>
              <a:t> T.I.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383" y="1095033"/>
            <a:ext cx="6767147" cy="270685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499" y="3924265"/>
            <a:ext cx="3418913" cy="27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820" y="1785985"/>
            <a:ext cx="7096359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GEJUR – Produtividade Prev. Adm.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7304"/>
            <a:ext cx="12192000" cy="46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GEJUR – Produtividade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5033"/>
            <a:ext cx="12192000" cy="54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763" y="1545756"/>
            <a:ext cx="7401057" cy="16576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762" y="3805854"/>
            <a:ext cx="7401057" cy="12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36" y="2794580"/>
            <a:ext cx="4590686" cy="24386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680" y="1509478"/>
            <a:ext cx="4590686" cy="19447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680" y="4013886"/>
            <a:ext cx="4590686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Produtividade GADIR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2" y="1401192"/>
            <a:ext cx="12192000" cy="456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Laudo CONTRIN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708" y="1369595"/>
            <a:ext cx="5401158" cy="497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18363" y="2728155"/>
            <a:ext cx="8895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RECURSOS HUMANOS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25260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5627" y="70186"/>
            <a:ext cx="889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Legislação Aplicável à Amazonprev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2957" y="2721146"/>
            <a:ext cx="10515600" cy="1325563"/>
          </a:xfrm>
        </p:spPr>
        <p:txBody>
          <a:bodyPr/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houve nenhuma legislação aplicável no mês de setembro.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Recursos Humanos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Qtde. de Colaboradores, Estagiários e Terceirizados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080" y="1596131"/>
            <a:ext cx="8833839" cy="439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Recursos Humanos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Absenteísmo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609" y="2051184"/>
            <a:ext cx="4596782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03441"/>
            <a:ext cx="895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AVALIAÇÃO DOS FORNECEDORES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5644"/>
            <a:ext cx="12192000" cy="565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674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8" y="1325563"/>
            <a:ext cx="12173702" cy="49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394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3"/>
            <a:ext cx="12192000" cy="49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198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03441"/>
            <a:ext cx="895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PAGAMENTO DE CONTAS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Água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314" y="1801227"/>
            <a:ext cx="9181372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899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Energia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59" y="1813420"/>
            <a:ext cx="9163082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260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Telefonia Móvel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362" y="1816468"/>
            <a:ext cx="9175275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5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5627" y="70186"/>
            <a:ext cx="889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Legislação Aplicável à Amazonprev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19" y="2054233"/>
            <a:ext cx="9900762" cy="274953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0989" y="4058651"/>
            <a:ext cx="5401158" cy="40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Telefonia Fixa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59" y="1822565"/>
            <a:ext cx="9163082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25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Correios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555" y="1807323"/>
            <a:ext cx="9150889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335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Táxi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654" y="1901819"/>
            <a:ext cx="6864691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156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Imprensa Oficial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516856" y="1821656"/>
          <a:ext cx="9158288" cy="321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15888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1029" t="16511" r="29864" b="66698"/>
          <a:stretch/>
        </p:blipFill>
        <p:spPr>
          <a:xfrm>
            <a:off x="-1" y="2934270"/>
            <a:ext cx="12192001" cy="1492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0336" y="1594451"/>
            <a:ext cx="12175040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accent1">
                    <a:lumMod val="50000"/>
                  </a:schemeClr>
                </a:solidFill>
              </a:rPr>
              <a:t>AMAZONPREV    </a:t>
            </a:r>
            <a:endParaRPr lang="pt-BR" sz="96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bg1"/>
                </a:solidFill>
              </a:rPr>
              <a:t>SET-2022</a:t>
            </a:r>
            <a:endParaRPr lang="pt-BR" sz="7200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0336" y="4796710"/>
            <a:ext cx="12202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SISTEMA DE GESTÃO INTEGRADO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NBR ISO 9001: 2015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PRO GESTÃO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28155"/>
            <a:ext cx="895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FOCO NO CLIENTE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3561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Satisfação dos Clientes em Relação ao Atendimento da </a:t>
            </a:r>
            <a:r>
              <a:rPr lang="pt-BR" sz="2000" b="1" dirty="0" smtClean="0">
                <a:solidFill>
                  <a:srgbClr val="FFFF00"/>
                </a:solidFill>
              </a:rPr>
              <a:t>AMAZONPREV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10" y="3840944"/>
            <a:ext cx="11723624" cy="275563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10" y="1185830"/>
            <a:ext cx="11723624" cy="25849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1575" y="1357396"/>
            <a:ext cx="64623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Satisfação dos Clientes em Relação ao Atendimento da </a:t>
            </a:r>
            <a:r>
              <a:rPr lang="pt-BR" sz="2000" b="1" dirty="0" smtClean="0">
                <a:solidFill>
                  <a:srgbClr val="FFFF00"/>
                </a:solidFill>
              </a:rPr>
              <a:t>AMAZONPREV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30" y="2794006"/>
            <a:ext cx="4061194" cy="27528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4862" y="2769339"/>
            <a:ext cx="4061194" cy="280213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35" y="2794006"/>
            <a:ext cx="2816157" cy="27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99C30C-D4EF-40A1-90A6-0C8077024112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www.w3.org/XML/1998/namespace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BA78EF8-E824-4C87-A4FF-3288A5E914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E252AE-1687-4F4A-AAAD-EE8304DE90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797</Words>
  <Application>Microsoft Office PowerPoint</Application>
  <PresentationFormat>Widescreen</PresentationFormat>
  <Paragraphs>203</Paragraphs>
  <Slides>64</Slides>
  <Notes>64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70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Quero parabenizar a Amazonprev pelo carinho recebido pelos funcionários, em especia a Ana Athaide, nota 1000, esclareceu todas as minhas dúvidas. (Sr. Francisco Vasconcelos - Aposentado)  </vt:lpstr>
      <vt:lpstr>Apresentação do PowerPoint</vt:lpstr>
      <vt:lpstr>Apresentação do PowerPoint</vt:lpstr>
      <vt:lpstr>Não houve nenhuma legislação aplicável no mês de setembro.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de Desempenho Aposentadorias Concluídas Dentro do Prazo de 40 dias úteis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DOS FORNECEDORES</vt:lpstr>
      <vt:lpstr>AVALIAÇÃO DOS FORNECEDORES</vt:lpstr>
      <vt:lpstr>AVALIAÇÃO DOS FORNECEDORES</vt:lpstr>
      <vt:lpstr>Apresentação do PowerPoint</vt:lpstr>
      <vt:lpstr>PAGAMENTO DE CONTAS Consumo de Água</vt:lpstr>
      <vt:lpstr>PAGAMENTO DE CONTAS Consumo de Energia</vt:lpstr>
      <vt:lpstr>PAGAMENTO DE CONTAS Consumo de Telefonia Móvel</vt:lpstr>
      <vt:lpstr>PAGAMENTO DE CONTAS Consumo de Telefonia Fixa</vt:lpstr>
      <vt:lpstr>PAGAMENTO DE CONTAS Consumo de Correios</vt:lpstr>
      <vt:lpstr>PAGAMENTO DE CONTAS Consumo de Táxi</vt:lpstr>
      <vt:lpstr>PAGAMENTO DE CONTAS Consumo de Imprensa Oficial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2021-08-16T19:49:09Z</dcterms:created>
  <dcterms:modified xsi:type="dcterms:W3CDTF">2022-10-27T12:37:00Z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