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377" r:id="rId5"/>
    <p:sldId id="394" r:id="rId6"/>
    <p:sldId id="379" r:id="rId7"/>
    <p:sldId id="386" r:id="rId8"/>
    <p:sldId id="388" r:id="rId9"/>
    <p:sldId id="389" r:id="rId10"/>
    <p:sldId id="390" r:id="rId11"/>
    <p:sldId id="391" r:id="rId12"/>
    <p:sldId id="392" r:id="rId13"/>
    <p:sldId id="393" r:id="rId14"/>
  </p:sldIdLst>
  <p:sldSz cx="12192000" cy="6858000"/>
  <p:notesSz cx="6819900" cy="99187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10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11\Documentos\SGQ\DOCUMENTOS%20E%20REGISTROS%20SGQ\An&#225;lise%20Cr&#237;tica\INDICADORES%20E%20MATRIZ%20BSC\INDICADORES%20SGQ%20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11\Documentos\SGQ\DOCUMENTOS%20E%20REGISTROS%20SGQ\An&#225;lise%20Cr&#237;tica\INDICADORES%20E%20MATRIZ%20BSC\INDICADORES%20SGQ%20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11\Documentos\SGQ\DOCUMENTOS%20E%20REGISTROS%20SGQ\An&#225;lise%20Cr&#237;tica\INDICADORES%20E%20MATRIZ%20BSC\INDICADORES%20SGQ%20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11\Documentos\SGQ\DOCUMENTOS%20E%20REGISTROS%20SGQ\An&#225;lise%20Cr&#237;tica\INDICADORES%20E%20MATRIZ%20BSC\INDICADORES%20SGQ%20_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11\Documentos\SGQ\DOCUMENTOS%20E%20REGISTROS%20SGQ\An&#225;lise%20Cr&#237;tica\INDICADORES%20E%20MATRIZ%20BSC\INDICADORES%20SGQ%20_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11\Documentos\SGQ\DOCUMENTOS%20E%20REGISTROS%20SGQ\An&#225;lise%20Cr&#237;tica\INDICADORES%20E%20MATRIZ%20BSC\INDICADORES%20SGQ%20_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11\Documentos\SGQ\DOCUMENTOS%20E%20REGISTROS%20SGQ\An&#225;lise%20Cr&#237;tica\INDICADORES%20E%20MATRIZ%20BSC\INDICADORES%20SGQ%20_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11\Documentos\SGQ\DOCUMENTOS%20E%20REGISTROS%20SGQ\An&#225;lise%20Cr&#237;tica\INDICADORES%20E%20MATRIZ%20BSC\INDICADORES%20SGQ%20_2022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3.11\Documentos\SGQ\DOCUMENTOS%20E%20REGISTROS%20SGQ\An&#225;lise%20Cr&#237;tica\INDICADORES%20E%20MATRIZ%20BSC\INDICADORES%20SGQ%20_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331026539864523E-2"/>
          <c:y val="0.17592592592592593"/>
          <c:w val="0.97533794692027098"/>
          <c:h val="0.6663269174686498"/>
        </c:manualLayout>
      </c:layout>
      <c:barChart>
        <c:barDir val="col"/>
        <c:grouping val="clustered"/>
        <c:varyColors val="0"/>
        <c:ser>
          <c:idx val="1"/>
          <c:order val="1"/>
          <c:tx>
            <c:v>Realizado</c:v>
          </c:tx>
          <c:spPr>
            <a:solidFill>
              <a:srgbClr val="00C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_2022.xlsx]SATISFAÇÃO'!$B$5:$B$16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_2022.xlsx]SATISFAÇÃO'!$D$5:$D$16</c:f>
              <c:numCache>
                <c:formatCode>0%</c:formatCode>
                <c:ptCount val="12"/>
                <c:pt idx="0">
                  <c:v>0.95</c:v>
                </c:pt>
                <c:pt idx="1">
                  <c:v>0.9</c:v>
                </c:pt>
                <c:pt idx="2">
                  <c:v>0.98</c:v>
                </c:pt>
                <c:pt idx="3">
                  <c:v>0.91159999999999997</c:v>
                </c:pt>
                <c:pt idx="4">
                  <c:v>0.93</c:v>
                </c:pt>
                <c:pt idx="5">
                  <c:v>0.93</c:v>
                </c:pt>
                <c:pt idx="6">
                  <c:v>0.94</c:v>
                </c:pt>
                <c:pt idx="7">
                  <c:v>0.92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825408"/>
        <c:axId val="-9821600"/>
      </c:barChart>
      <c:lineChart>
        <c:grouping val="standard"/>
        <c:varyColors val="0"/>
        <c:ser>
          <c:idx val="0"/>
          <c:order val="0"/>
          <c:tx>
            <c:v>META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'[INDICADORES SGQ _2022.xlsx]SATISFAÇÃO'!$B$5:$B$16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_2022.xlsx]SATISFAÇÃO'!$C$5:$C$16</c:f>
              <c:numCache>
                <c:formatCode>0%</c:formatCode>
                <c:ptCount val="12"/>
                <c:pt idx="0">
                  <c:v>0.9</c:v>
                </c:pt>
                <c:pt idx="1">
                  <c:v>0.9</c:v>
                </c:pt>
                <c:pt idx="2">
                  <c:v>0.9</c:v>
                </c:pt>
                <c:pt idx="3">
                  <c:v>0.9</c:v>
                </c:pt>
                <c:pt idx="4">
                  <c:v>0.9</c:v>
                </c:pt>
                <c:pt idx="5">
                  <c:v>0.9</c:v>
                </c:pt>
                <c:pt idx="6">
                  <c:v>0.9</c:v>
                </c:pt>
                <c:pt idx="7">
                  <c:v>0.9</c:v>
                </c:pt>
                <c:pt idx="8">
                  <c:v>0.9</c:v>
                </c:pt>
                <c:pt idx="9">
                  <c:v>0.9</c:v>
                </c:pt>
                <c:pt idx="10">
                  <c:v>0.9</c:v>
                </c:pt>
                <c:pt idx="11">
                  <c:v>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9825408"/>
        <c:axId val="-9821600"/>
      </c:lineChart>
      <c:catAx>
        <c:axId val="-982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9821600"/>
        <c:crosses val="autoZero"/>
        <c:auto val="1"/>
        <c:lblAlgn val="ctr"/>
        <c:lblOffset val="100"/>
        <c:noMultiLvlLbl val="0"/>
      </c:catAx>
      <c:valAx>
        <c:axId val="-9821600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-9825408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317535319961449"/>
          <c:y val="0.11168926800816564"/>
          <c:w val="0.13659624731262321"/>
          <c:h val="8.36520333961756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b="1"/>
              <a:t>Estratificação  - Pesquisa</a:t>
            </a:r>
          </a:p>
        </c:rich>
      </c:tx>
      <c:layout>
        <c:manualLayout>
          <c:xMode val="edge"/>
          <c:yMode val="edge"/>
          <c:x val="0.39318684179747904"/>
          <c:y val="7.87037037037037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821014753037986E-2"/>
          <c:y val="0.17591623817531668"/>
          <c:w val="0.97333333587846949"/>
          <c:h val="0.70251239428404788"/>
        </c:manualLayout>
      </c:layout>
      <c:barChart>
        <c:barDir val="col"/>
        <c:grouping val="stacked"/>
        <c:varyColors val="0"/>
        <c:ser>
          <c:idx val="0"/>
          <c:order val="0"/>
          <c:tx>
            <c:v>Portal</c:v>
          </c:tx>
          <c:spPr>
            <a:solidFill>
              <a:srgbClr val="99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_2022.xlsx]SATISFAÇÃO'!$B$20:$B$32</c:f>
              <c:strCache>
                <c:ptCount val="13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  <c:pt idx="12">
                  <c:v>TOTAL</c:v>
                </c:pt>
              </c:strCache>
            </c:strRef>
          </c:cat>
          <c:val>
            <c:numRef>
              <c:f>'[INDICADORES SGQ _2022.xlsx]SATISFAÇÃO'!$C$20:$C$32</c:f>
              <c:numCache>
                <c:formatCode>#,##0</c:formatCode>
                <c:ptCount val="13"/>
                <c:pt idx="0">
                  <c:v>6979</c:v>
                </c:pt>
                <c:pt idx="1">
                  <c:v>5147</c:v>
                </c:pt>
                <c:pt idx="2">
                  <c:v>5806</c:v>
                </c:pt>
                <c:pt idx="3">
                  <c:v>4684</c:v>
                </c:pt>
                <c:pt idx="4">
                  <c:v>5448</c:v>
                </c:pt>
                <c:pt idx="5">
                  <c:v>3444</c:v>
                </c:pt>
                <c:pt idx="6">
                  <c:v>2829</c:v>
                </c:pt>
                <c:pt idx="7">
                  <c:v>2356</c:v>
                </c:pt>
              </c:numCache>
            </c:numRef>
          </c:val>
        </c:ser>
        <c:ser>
          <c:idx val="1"/>
          <c:order val="1"/>
          <c:tx>
            <c:v>Telefone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8048104575348162E-2"/>
                  <c:y val="-4.340794060417646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6823320263063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050818010445153E-2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4841654547605891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4841654547605766E-2"/>
                  <c:y val="-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03459571866244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48416545476057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_2022.xlsx]SATISFAÇÃO'!$B$20:$B$32</c:f>
              <c:strCache>
                <c:ptCount val="13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  <c:pt idx="12">
                  <c:v>TOTAL</c:v>
                </c:pt>
              </c:strCache>
            </c:strRef>
          </c:cat>
          <c:val>
            <c:numRef>
              <c:f>'[INDICADORES SGQ _2022.xlsx]SATISFAÇÃO'!$D$20:$D$32</c:f>
              <c:numCache>
                <c:formatCode>General</c:formatCode>
                <c:ptCount val="13"/>
                <c:pt idx="0">
                  <c:v>48</c:v>
                </c:pt>
                <c:pt idx="1">
                  <c:v>62</c:v>
                </c:pt>
                <c:pt idx="2">
                  <c:v>60</c:v>
                </c:pt>
                <c:pt idx="3">
                  <c:v>90</c:v>
                </c:pt>
                <c:pt idx="4">
                  <c:v>100</c:v>
                </c:pt>
                <c:pt idx="5">
                  <c:v>80</c:v>
                </c:pt>
                <c:pt idx="6">
                  <c:v>60</c:v>
                </c:pt>
                <c:pt idx="7">
                  <c:v>55</c:v>
                </c:pt>
              </c:numCache>
            </c:numRef>
          </c:val>
        </c:ser>
        <c:ser>
          <c:idx val="2"/>
          <c:order val="2"/>
          <c:tx>
            <c:v>Atendimento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2.2438483660278531E-3"/>
                  <c:y val="-0.10418026093538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568372414328687E-17"/>
                  <c:y val="-7.1031996092308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220327204178062E-3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12392434024535E-3"/>
                  <c:y val="-9.7222222222222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_2022.xlsx]SATISFAÇÃO'!$B$20:$B$32</c:f>
              <c:strCache>
                <c:ptCount val="13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  <c:pt idx="12">
                  <c:v>TOTAL</c:v>
                </c:pt>
              </c:strCache>
            </c:strRef>
          </c:cat>
          <c:val>
            <c:numRef>
              <c:f>'[INDICADORES SGQ _2022.xlsx]SATISFAÇÃO'!$E$20:$E$32</c:f>
              <c:numCache>
                <c:formatCode>General</c:formatCode>
                <c:ptCount val="13"/>
                <c:pt idx="0">
                  <c:v>400</c:v>
                </c:pt>
                <c:pt idx="1">
                  <c:v>400</c:v>
                </c:pt>
                <c:pt idx="2" formatCode="#,##0">
                  <c:v>420</c:v>
                </c:pt>
                <c:pt idx="3" formatCode="#,##0">
                  <c:v>340</c:v>
                </c:pt>
                <c:pt idx="4" formatCode="#,##0">
                  <c:v>1540</c:v>
                </c:pt>
                <c:pt idx="5" formatCode="#,##0">
                  <c:v>1260</c:v>
                </c:pt>
                <c:pt idx="6" formatCode="#,##0">
                  <c:v>2035</c:v>
                </c:pt>
                <c:pt idx="7" formatCode="#,##0">
                  <c:v>1875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9819968"/>
        <c:axId val="-91545264"/>
      </c:barChart>
      <c:catAx>
        <c:axId val="-981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91545264"/>
        <c:crosses val="autoZero"/>
        <c:auto val="1"/>
        <c:lblAlgn val="ctr"/>
        <c:lblOffset val="100"/>
        <c:noMultiLvlLbl val="0"/>
      </c:catAx>
      <c:valAx>
        <c:axId val="-915452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981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2276537234238023"/>
          <c:y val="0.18576334208223969"/>
          <c:w val="0.13104824194960224"/>
          <c:h val="0.447446043752572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CONOSCO'!$B$3:$B$14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CONOSCO'!$C$3:$C$14</c:f>
              <c:numCache>
                <c:formatCode>General</c:formatCode>
                <c:ptCount val="12"/>
                <c:pt idx="0">
                  <c:v>998</c:v>
                </c:pt>
                <c:pt idx="1">
                  <c:v>714</c:v>
                </c:pt>
                <c:pt idx="2">
                  <c:v>1315</c:v>
                </c:pt>
                <c:pt idx="3">
                  <c:v>810</c:v>
                </c:pt>
                <c:pt idx="4">
                  <c:v>1009</c:v>
                </c:pt>
                <c:pt idx="5">
                  <c:v>659</c:v>
                </c:pt>
                <c:pt idx="6">
                  <c:v>581</c:v>
                </c:pt>
                <c:pt idx="7">
                  <c:v>731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91537104"/>
        <c:axId val="-91536016"/>
      </c:barChart>
      <c:catAx>
        <c:axId val="-9153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91536016"/>
        <c:crosses val="autoZero"/>
        <c:auto val="1"/>
        <c:lblAlgn val="ctr"/>
        <c:lblOffset val="100"/>
        <c:noMultiLvlLbl val="0"/>
      </c:catAx>
      <c:valAx>
        <c:axId val="-91536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9153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/>
              <a:t>Estratificação - Atendimento pelo</a:t>
            </a:r>
            <a:r>
              <a:rPr lang="pt-BR" sz="1600" b="1" baseline="0"/>
              <a:t> e-mail "Fale Conosco"</a:t>
            </a:r>
            <a:endParaRPr lang="pt-BR" sz="1600" b="1"/>
          </a:p>
        </c:rich>
      </c:tx>
      <c:layout>
        <c:manualLayout>
          <c:xMode val="edge"/>
          <c:yMode val="edge"/>
          <c:x val="0.25828634517013188"/>
          <c:y val="7.95671683700805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3.8400259110602436E-2"/>
          <c:y val="0.22920291954797128"/>
          <c:w val="0.94679372356285985"/>
          <c:h val="0.62124386213593763"/>
        </c:manualLayout>
      </c:layout>
      <c:barChart>
        <c:barDir val="col"/>
        <c:grouping val="stacked"/>
        <c:varyColors val="0"/>
        <c:ser>
          <c:idx val="0"/>
          <c:order val="0"/>
          <c:tx>
            <c:v>Aposentado</c:v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CONOSCO'!$B$19:$B$30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CONOSCO'!$C$19:$C$30</c:f>
              <c:numCache>
                <c:formatCode>General</c:formatCode>
                <c:ptCount val="12"/>
                <c:pt idx="0">
                  <c:v>238</c:v>
                </c:pt>
                <c:pt idx="1">
                  <c:v>313</c:v>
                </c:pt>
                <c:pt idx="2">
                  <c:v>1000</c:v>
                </c:pt>
                <c:pt idx="3">
                  <c:v>647</c:v>
                </c:pt>
                <c:pt idx="4">
                  <c:v>753</c:v>
                </c:pt>
                <c:pt idx="5">
                  <c:v>361</c:v>
                </c:pt>
                <c:pt idx="6">
                  <c:v>300</c:v>
                </c:pt>
                <c:pt idx="7">
                  <c:v>402</c:v>
                </c:pt>
              </c:numCache>
            </c:numRef>
          </c:val>
        </c:ser>
        <c:ser>
          <c:idx val="1"/>
          <c:order val="1"/>
          <c:tx>
            <c:v>Pensionista</c:v>
          </c:tx>
          <c:spPr>
            <a:solidFill>
              <a:srgbClr val="CC00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470760319242888E-3"/>
                  <c:y val="-1.4245450990040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CONOSCO'!$B$19:$B$30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CONOSCO'!$D$19:$D$30</c:f>
              <c:numCache>
                <c:formatCode>General</c:formatCode>
                <c:ptCount val="12"/>
                <c:pt idx="0">
                  <c:v>101</c:v>
                </c:pt>
                <c:pt idx="1">
                  <c:v>96</c:v>
                </c:pt>
                <c:pt idx="2">
                  <c:v>142</c:v>
                </c:pt>
                <c:pt idx="3">
                  <c:v>75</c:v>
                </c:pt>
                <c:pt idx="4">
                  <c:v>78</c:v>
                </c:pt>
                <c:pt idx="5">
                  <c:v>95</c:v>
                </c:pt>
                <c:pt idx="6">
                  <c:v>173</c:v>
                </c:pt>
                <c:pt idx="7">
                  <c:v>210</c:v>
                </c:pt>
              </c:numCache>
            </c:numRef>
          </c:val>
        </c:ser>
        <c:ser>
          <c:idx val="2"/>
          <c:order val="2"/>
          <c:tx>
            <c:v>Servidor Ativo</c:v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0"/>
                  <c:y val="-0.113963607920321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6695854484116251E-17"/>
                  <c:y val="-0.10921512425697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CONOSCO'!$B$19:$B$30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CONOSCO'!$E$19:$E$30</c:f>
              <c:numCache>
                <c:formatCode>General</c:formatCode>
                <c:ptCount val="12"/>
                <c:pt idx="0">
                  <c:v>541</c:v>
                </c:pt>
                <c:pt idx="1">
                  <c:v>293</c:v>
                </c:pt>
                <c:pt idx="2">
                  <c:v>233</c:v>
                </c:pt>
                <c:pt idx="3">
                  <c:v>88</c:v>
                </c:pt>
                <c:pt idx="4">
                  <c:v>178</c:v>
                </c:pt>
                <c:pt idx="5">
                  <c:v>182</c:v>
                </c:pt>
                <c:pt idx="6">
                  <c:v>74</c:v>
                </c:pt>
                <c:pt idx="7">
                  <c:v>91</c:v>
                </c:pt>
              </c:numCache>
            </c:numRef>
          </c:val>
        </c:ser>
        <c:ser>
          <c:idx val="3"/>
          <c:order val="3"/>
          <c:tx>
            <c:v>Sociedade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673963621029063E-17"/>
                  <c:y val="-8.0724222276894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9.0221189603587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641228095772867E-3"/>
                  <c:y val="-8.0724222276894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941520638485777E-3"/>
                  <c:y val="-9.4969673266934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CONOSCO'!$B$19:$B$30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CONOSCO'!$F$19:$F$30</c:f>
              <c:numCache>
                <c:formatCode>General</c:formatCode>
                <c:ptCount val="12"/>
                <c:pt idx="0">
                  <c:v>118</c:v>
                </c:pt>
                <c:pt idx="1">
                  <c:v>12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21</c:v>
                </c:pt>
                <c:pt idx="6">
                  <c:v>34</c:v>
                </c:pt>
                <c:pt idx="7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-91534928"/>
        <c:axId val="-458969792"/>
      </c:barChart>
      <c:catAx>
        <c:axId val="-9153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458969792"/>
        <c:crosses val="autoZero"/>
        <c:auto val="1"/>
        <c:lblAlgn val="ctr"/>
        <c:lblOffset val="100"/>
        <c:noMultiLvlLbl val="0"/>
      </c:catAx>
      <c:valAx>
        <c:axId val="-458969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91534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216380729527244"/>
          <c:y val="0.17487295768280442"/>
          <c:w val="0.12684804994488277"/>
          <c:h val="0.367308142049618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000"/>
              <a:t>LIGAÇÕES</a:t>
            </a:r>
            <a:r>
              <a:rPr lang="pt-BR" sz="2000" baseline="0"/>
              <a:t> TELEFÔNICAS TRATADAS NA OUVIDORIA</a:t>
            </a:r>
            <a:endParaRPr lang="pt-BR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CONOSCO'!$B$34:$B$45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CONOSCO'!$C$34:$C$45</c:f>
              <c:numCache>
                <c:formatCode>General</c:formatCode>
                <c:ptCount val="12"/>
                <c:pt idx="0">
                  <c:v>268</c:v>
                </c:pt>
                <c:pt idx="1">
                  <c:v>552</c:v>
                </c:pt>
                <c:pt idx="2">
                  <c:v>678</c:v>
                </c:pt>
                <c:pt idx="3">
                  <c:v>507</c:v>
                </c:pt>
                <c:pt idx="4">
                  <c:v>466</c:v>
                </c:pt>
                <c:pt idx="5">
                  <c:v>383</c:v>
                </c:pt>
                <c:pt idx="6">
                  <c:v>360</c:v>
                </c:pt>
                <c:pt idx="7">
                  <c:v>444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458968160"/>
        <c:axId val="-268564144"/>
      </c:barChart>
      <c:catAx>
        <c:axId val="-45896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268564144"/>
        <c:crosses val="autoZero"/>
        <c:auto val="1"/>
        <c:lblAlgn val="ctr"/>
        <c:lblOffset val="100"/>
        <c:noMultiLvlLbl val="0"/>
      </c:catAx>
      <c:valAx>
        <c:axId val="-268564144"/>
        <c:scaling>
          <c:orientation val="minMax"/>
          <c:max val="8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45896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b="1">
                <a:latin typeface="Times New Roman" panose="02020603050405020304" pitchFamily="18" charset="0"/>
                <a:cs typeface="Times New Roman" panose="02020603050405020304" pitchFamily="18" charset="0"/>
              </a:rPr>
              <a:t>ESTRADIFICAÇÃO</a:t>
            </a:r>
            <a:r>
              <a:rPr lang="pt-BR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DA LIGAÇÕES TELEFÔNICAS TRATADAS PELA OUVIDORIA</a:t>
            </a:r>
            <a:endParaRPr lang="pt-BR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3312638085270365E-2"/>
          <c:y val="0.20412037037037037"/>
          <c:w val="0.93148773372226368"/>
          <c:h val="0.614984324876057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'[INDICADORES SGQ _2022.xlsx]FALE CONOSCO'!$C$49</c:f>
              <c:strCache>
                <c:ptCount val="1"/>
                <c:pt idx="0">
                  <c:v>APOSENTADO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7320398041840513E-3"/>
                  <c:y val="9.25925925925917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CONOSCO'!$B$50:$B$61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CONOSCO'!$C$50:$C$61</c:f>
              <c:numCache>
                <c:formatCode>General</c:formatCode>
                <c:ptCount val="12"/>
                <c:pt idx="0">
                  <c:v>88</c:v>
                </c:pt>
                <c:pt idx="1">
                  <c:v>150</c:v>
                </c:pt>
                <c:pt idx="2">
                  <c:v>631</c:v>
                </c:pt>
                <c:pt idx="3">
                  <c:v>455</c:v>
                </c:pt>
                <c:pt idx="4">
                  <c:v>418</c:v>
                </c:pt>
                <c:pt idx="5">
                  <c:v>306</c:v>
                </c:pt>
                <c:pt idx="6">
                  <c:v>242</c:v>
                </c:pt>
                <c:pt idx="7">
                  <c:v>256</c:v>
                </c:pt>
              </c:numCache>
            </c:numRef>
          </c:val>
        </c:ser>
        <c:ser>
          <c:idx val="1"/>
          <c:order val="1"/>
          <c:tx>
            <c:strRef>
              <c:f>'[INDICADORES SGQ _2022.xlsx]FALE CONOSCO'!$D$49</c:f>
              <c:strCache>
                <c:ptCount val="1"/>
                <c:pt idx="0">
                  <c:v>PENSIONISTA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7549552363177376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320398041840354E-3"/>
                  <c:y val="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995104600885E-2"/>
                  <c:y val="6.9444444444444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836915496232847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81048756920487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8104875692048776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300995104600948E-2"/>
                  <c:y val="2.777777777777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CONOSCO'!$B$50:$B$61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CONOSCO'!$D$50:$D$61</c:f>
              <c:numCache>
                <c:formatCode>General</c:formatCode>
                <c:ptCount val="12"/>
                <c:pt idx="0">
                  <c:v>40</c:v>
                </c:pt>
                <c:pt idx="1">
                  <c:v>140</c:v>
                </c:pt>
                <c:pt idx="2">
                  <c:v>13</c:v>
                </c:pt>
                <c:pt idx="3">
                  <c:v>30</c:v>
                </c:pt>
                <c:pt idx="4">
                  <c:v>36</c:v>
                </c:pt>
                <c:pt idx="5">
                  <c:v>38</c:v>
                </c:pt>
                <c:pt idx="6">
                  <c:v>57</c:v>
                </c:pt>
                <c:pt idx="7">
                  <c:v>91</c:v>
                </c:pt>
              </c:numCache>
            </c:numRef>
          </c:val>
        </c:ser>
        <c:ser>
          <c:idx val="2"/>
          <c:order val="2"/>
          <c:tx>
            <c:strRef>
              <c:f>'[INDICADORES SGQ _2022.xlsx]FALE CONOSCO'!$E$49</c:f>
              <c:strCache>
                <c:ptCount val="1"/>
                <c:pt idx="0">
                  <c:v>SERVIDOR ATIVO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7320398041840513E-3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995104600885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104875692048838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64079608368071E-2"/>
                  <c:y val="-5.555555555555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810487569204877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156895530041697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CONOSCO'!$B$50:$B$61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CONOSCO'!$E$50:$E$61</c:f>
              <c:numCache>
                <c:formatCode>General</c:formatCode>
                <c:ptCount val="12"/>
                <c:pt idx="0">
                  <c:v>120</c:v>
                </c:pt>
                <c:pt idx="1">
                  <c:v>237</c:v>
                </c:pt>
                <c:pt idx="2">
                  <c:v>4</c:v>
                </c:pt>
                <c:pt idx="3">
                  <c:v>22</c:v>
                </c:pt>
                <c:pt idx="4">
                  <c:v>12</c:v>
                </c:pt>
                <c:pt idx="5">
                  <c:v>27</c:v>
                </c:pt>
                <c:pt idx="6">
                  <c:v>46</c:v>
                </c:pt>
                <c:pt idx="7">
                  <c:v>69</c:v>
                </c:pt>
              </c:numCache>
            </c:numRef>
          </c:val>
        </c:ser>
        <c:ser>
          <c:idx val="3"/>
          <c:order val="3"/>
          <c:tx>
            <c:strRef>
              <c:f>'[INDICADORES SGQ _2022.xlsx]FALE CONOSCO'!$F$49</c:f>
              <c:strCache>
                <c:ptCount val="1"/>
                <c:pt idx="0">
                  <c:v>SOCIEDADE</c:v>
                </c:pt>
              </c:strCache>
            </c:strRef>
          </c:tx>
          <c:spPr>
            <a:solidFill>
              <a:srgbClr val="FF66FF"/>
            </a:solidFill>
            <a:ln>
              <a:solidFill>
                <a:srgbClr val="FF66FF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6.40854727548093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7157313538073184E-2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0.106481481481481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6372835887864809E-2"/>
                  <c:y val="-9.7222222222222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464079608368071E-2"/>
                  <c:y val="-0.11111111111111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_2022.xlsx]FALE CONOSCO'!$B$50:$B$61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_2022.xlsx]FALE CONOSCO'!$F$50:$F$61</c:f>
              <c:numCache>
                <c:formatCode>General</c:formatCode>
                <c:ptCount val="12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0</c:v>
                </c:pt>
                <c:pt idx="4">
                  <c:v>0</c:v>
                </c:pt>
                <c:pt idx="5">
                  <c:v>12</c:v>
                </c:pt>
                <c:pt idx="6">
                  <c:v>15</c:v>
                </c:pt>
                <c:pt idx="7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42754816"/>
        <c:axId val="-2091136064"/>
      </c:barChart>
      <c:catAx>
        <c:axId val="-1427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-2091136064"/>
        <c:crosses val="autoZero"/>
        <c:auto val="1"/>
        <c:lblAlgn val="ctr"/>
        <c:lblOffset val="100"/>
        <c:noMultiLvlLbl val="0"/>
      </c:catAx>
      <c:valAx>
        <c:axId val="-20911360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4275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388358319070736"/>
          <c:y val="0.18576334208223969"/>
          <c:w val="0.21151459710319301"/>
          <c:h val="0.355903324584426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82950722528581E-2"/>
          <c:y val="0.15879225920678852"/>
          <c:w val="0.9561579353283628"/>
          <c:h val="0.67106599575177694"/>
        </c:manualLayout>
      </c:layout>
      <c:barChart>
        <c:barDir val="col"/>
        <c:grouping val="clustered"/>
        <c:varyColors val="0"/>
        <c:ser>
          <c:idx val="0"/>
          <c:order val="0"/>
          <c:tx>
            <c:v>E-Sic</c:v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_2022.xlsx]E SIC - E OUV'!$B$4:$B$15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_2022.xlsx]E SIC - E OUV'!$C$4:$C$15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v>E-OUV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_2022.xlsx]E SIC - E OUV'!$B$4:$B$15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_2022.xlsx]E SIC - E OUV'!$D$4:$D$15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9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91126272"/>
        <c:axId val="-2091126816"/>
      </c:barChart>
      <c:catAx>
        <c:axId val="-209112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2091126816"/>
        <c:crosses val="autoZero"/>
        <c:auto val="1"/>
        <c:lblAlgn val="ctr"/>
        <c:lblOffset val="100"/>
        <c:noMultiLvlLbl val="0"/>
      </c:catAx>
      <c:valAx>
        <c:axId val="-20911268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09112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7310949532924587"/>
          <c:y val="0.15849302939590032"/>
          <c:w val="6.9027086867250606E-2"/>
          <c:h val="0.128788325964609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150087260034906E-2"/>
          <c:y val="0.25698132728344647"/>
          <c:w val="0.96928446771378707"/>
          <c:h val="0.6149843248760571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'[INDICADORES SGQ _2022.xlsx]RECLAMAÇÃO'!$D$4</c:f>
              <c:strCache>
                <c:ptCount val="1"/>
                <c:pt idx="0">
                  <c:v>META ALCANÇADA NO MÊS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_2022.xlsx]RECLAMAÇÃO'!$B$5:$B$16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_2022.xlsx]RECLAMAÇÃO'!$D$5:$D$16</c:f>
              <c:numCache>
                <c:formatCode>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27"/>
        <c:axId val="-2091136608"/>
        <c:axId val="-2091131168"/>
      </c:barChart>
      <c:lineChart>
        <c:grouping val="standard"/>
        <c:varyColors val="0"/>
        <c:ser>
          <c:idx val="0"/>
          <c:order val="0"/>
          <c:tx>
            <c:strRef>
              <c:f>'[INDICADORES SGQ _2022.xlsx]RECLAMAÇÃO'!$C$4</c:f>
              <c:strCache>
                <c:ptCount val="1"/>
                <c:pt idx="0">
                  <c:v>META MENSAL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'[INDICADORES SGQ _2022.xlsx]RECLAMAÇÃO'!$B$5:$B$16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_2022.xlsx]RECLAMAÇÃO'!$C$5:$C$16</c:f>
              <c:numCache>
                <c:formatCode>0%</c:formatCode>
                <c:ptCount val="12"/>
                <c:pt idx="0">
                  <c:v>0.9</c:v>
                </c:pt>
                <c:pt idx="1">
                  <c:v>0.9</c:v>
                </c:pt>
                <c:pt idx="2">
                  <c:v>0.9</c:v>
                </c:pt>
                <c:pt idx="3">
                  <c:v>0.9</c:v>
                </c:pt>
                <c:pt idx="4">
                  <c:v>0.9</c:v>
                </c:pt>
                <c:pt idx="5">
                  <c:v>0.9</c:v>
                </c:pt>
                <c:pt idx="6">
                  <c:v>0.9</c:v>
                </c:pt>
                <c:pt idx="7">
                  <c:v>0.9</c:v>
                </c:pt>
                <c:pt idx="8">
                  <c:v>0.9</c:v>
                </c:pt>
                <c:pt idx="9">
                  <c:v>0.9</c:v>
                </c:pt>
                <c:pt idx="10">
                  <c:v>0.9</c:v>
                </c:pt>
                <c:pt idx="11">
                  <c:v>0.9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091136608"/>
        <c:axId val="-2091131168"/>
      </c:lineChart>
      <c:catAx>
        <c:axId val="-209113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2091131168"/>
        <c:crosses val="autoZero"/>
        <c:auto val="1"/>
        <c:lblAlgn val="ctr"/>
        <c:lblOffset val="100"/>
        <c:noMultiLvlLbl val="0"/>
      </c:catAx>
      <c:valAx>
        <c:axId val="-2091131168"/>
        <c:scaling>
          <c:orientation val="minMax"/>
          <c:max val="1"/>
          <c:min val="0.5"/>
        </c:scaling>
        <c:delete val="1"/>
        <c:axPos val="l"/>
        <c:numFmt formatCode="0%" sourceLinked="1"/>
        <c:majorTickMark val="none"/>
        <c:minorTickMark val="none"/>
        <c:tickLblPos val="nextTo"/>
        <c:crossAx val="-209113660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251094529414201"/>
          <c:y val="7.7916165244781274E-2"/>
          <c:w val="0.38548432754806172"/>
          <c:h val="7.58958773209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/>
              <a:t>ESTRATIFICAÇÃO</a:t>
            </a:r>
            <a:r>
              <a:rPr lang="pt-BR" sz="1600" baseline="0"/>
              <a:t> DO ATENDIMENTO ÀS RECLAMAÇÕES DE CLIENTE</a:t>
            </a:r>
            <a:endParaRPr lang="pt-BR" sz="16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'[INDICADORES SGQ _2022.xlsx]RECLAMAÇÃO'!$G$4</c:f>
              <c:strCache>
                <c:ptCount val="1"/>
                <c:pt idx="0">
                  <c:v>DENTRO DO PRAZO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'[INDICADORES SGQ _2022.xlsx]RECLAMAÇÃO'!$F$5:$F$16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_2022.xlsx]RECLAMAÇÃO'!$G$5:$G$16</c:f>
              <c:numCache>
                <c:formatCode>General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'[INDICADORES SGQ _2022.xlsx]RECLAMAÇÃO'!$H$4</c:f>
              <c:strCache>
                <c:ptCount val="1"/>
                <c:pt idx="0">
                  <c:v>FORA DO PRAZO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'[INDICADORES SGQ _2022.xlsx]RECLAMAÇÃO'!$F$5:$F$16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'[INDICADORES SGQ _2022.xlsx]RECLAMAÇÃO'!$H$5:$H$16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91124640"/>
        <c:axId val="-2091133344"/>
      </c:barChart>
      <c:catAx>
        <c:axId val="-209112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2091133344"/>
        <c:crosses val="autoZero"/>
        <c:auto val="1"/>
        <c:lblAlgn val="ctr"/>
        <c:lblOffset val="100"/>
        <c:noMultiLvlLbl val="0"/>
      </c:catAx>
      <c:valAx>
        <c:axId val="-2091133344"/>
        <c:scaling>
          <c:orientation val="minMax"/>
          <c:max val="20"/>
        </c:scaling>
        <c:delete val="1"/>
        <c:axPos val="l"/>
        <c:numFmt formatCode="General" sourceLinked="1"/>
        <c:majorTickMark val="none"/>
        <c:minorTickMark val="none"/>
        <c:tickLblPos val="nextTo"/>
        <c:crossAx val="-209112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1796754306678177"/>
          <c:y val="0.15510025069441813"/>
          <c:w val="0.17975093253034485"/>
          <c:h val="0.157249833502087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0.93063</cdr:x>
      <cdr:y>0.17445</cdr:y>
    </cdr:from>
    <cdr:to>
      <cdr:x>1</cdr:x>
      <cdr:y>0.46225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8465403" y="545633"/>
          <a:ext cx="630972" cy="900187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2800" b="1"/>
            <a:t>↑</a:t>
          </a:r>
        </a:p>
        <a:p xmlns:a="http://schemas.openxmlformats.org/drawingml/2006/main">
          <a:pPr algn="ctr"/>
          <a:r>
            <a:rPr lang="pt-BR" sz="1400" b="1"/>
            <a:t>90%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04/10/2022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403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208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320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476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175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675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456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335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6318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634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04/10/2022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04/10/2022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04/10/2022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04/10/2022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AGO-2022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PRO GESTÃO</a:t>
            </a:r>
            <a:endParaRPr 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/>
          </p:nvPr>
        </p:nvGraphicFramePr>
        <p:xfrm>
          <a:off x="1430032" y="1268208"/>
          <a:ext cx="9222871" cy="2308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/>
          </p:nvPr>
        </p:nvGraphicFramePr>
        <p:xfrm>
          <a:off x="1430032" y="3910381"/>
          <a:ext cx="9222871" cy="256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1315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Elogio ao Atendimento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Agosto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Cumpro o dever de elogiar essa competente funcionária, Ana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Athaide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pela a qual tive o atendimento exemplar. Parabéns pelo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execepcional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atendimento.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Orlando B. de Freitas - Aposentado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Atendimento e atenção excelentes (OTIMO)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(Sra.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Lucilia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Público Geral)     </a:t>
            </a:r>
            <a:endParaRPr lang="pt-B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Agradeço a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Instiuição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Amazonprev por ter em sua equipe a funcionária Ana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Athaide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uma pessoa competente, muito atenciosa com seu timbre de voz doce, e principalmente, um atendimento primoroso. Saio daqui FELIZ!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(Sra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Nize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Vieira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Aposentada)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95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CONTEXTO ORGANIZACIONAL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403284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7985" y="1583142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Agosto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15" name="Retângulo Arredondado 14"/>
          <p:cNvSpPr/>
          <p:nvPr/>
        </p:nvSpPr>
        <p:spPr>
          <a:xfrm>
            <a:off x="3539710" y="3516205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7" name="Retângulo Arredondado 16"/>
          <p:cNvSpPr/>
          <p:nvPr/>
        </p:nvSpPr>
        <p:spPr>
          <a:xfrm>
            <a:off x="7202670" y="2989245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CAUSA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772623" y="1913610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EFEITO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010843" y="1845185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CONSEQUÊNCIA</a:t>
            </a:r>
            <a:endParaRPr lang="pt-BR" b="1" dirty="0"/>
          </a:p>
        </p:txBody>
      </p:sp>
      <p:sp>
        <p:nvSpPr>
          <p:cNvPr id="13" name="Retângulo Arredondado 11"/>
          <p:cNvSpPr/>
          <p:nvPr/>
        </p:nvSpPr>
        <p:spPr>
          <a:xfrm>
            <a:off x="297985" y="2829404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/>
          </a:p>
        </p:txBody>
      </p:sp>
      <p:sp>
        <p:nvSpPr>
          <p:cNvPr id="14" name="Retângulo Arredondado 11"/>
          <p:cNvSpPr/>
          <p:nvPr/>
        </p:nvSpPr>
        <p:spPr>
          <a:xfrm>
            <a:off x="297985" y="2829403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Execução da ação de alinhamento do sistema de gestão, sendo uma das metas, a redução do estoque de processos previdenciários gerados na pandemia da Covid-19;</a:t>
            </a:r>
            <a:endParaRPr lang="pt-BR" sz="2000" b="1" dirty="0"/>
          </a:p>
        </p:txBody>
      </p:sp>
      <p:sp>
        <p:nvSpPr>
          <p:cNvPr id="16" name="Retângulo Arredondado 14"/>
          <p:cNvSpPr/>
          <p:nvPr/>
        </p:nvSpPr>
        <p:spPr>
          <a:xfrm>
            <a:off x="3539710" y="3516204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Aumento nas análises dos processos previdenciários;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22" name="Retângulo Arredondado 16"/>
          <p:cNvSpPr/>
          <p:nvPr/>
        </p:nvSpPr>
        <p:spPr>
          <a:xfrm>
            <a:off x="7202670" y="2989245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Alcance dos indicadores previdenciários.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39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FOCO NO CLIENTE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5909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Satisfação dos Clientes em Relação ao Atendimento da </a:t>
            </a:r>
            <a:r>
              <a:rPr lang="pt-BR" sz="2000" b="1" dirty="0" smtClean="0">
                <a:solidFill>
                  <a:srgbClr val="FFFF00"/>
                </a:solidFill>
              </a:rPr>
              <a:t>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/>
          </p:nvPr>
        </p:nvGraphicFramePr>
        <p:xfrm>
          <a:off x="403655" y="1185830"/>
          <a:ext cx="11161222" cy="2570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/>
          </p:nvPr>
        </p:nvGraphicFramePr>
        <p:xfrm>
          <a:off x="403655" y="3954167"/>
          <a:ext cx="11161222" cy="220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8471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/>
          </p:nvPr>
        </p:nvGraphicFramePr>
        <p:xfrm>
          <a:off x="659029" y="1458097"/>
          <a:ext cx="10553594" cy="2521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/>
          </p:nvPr>
        </p:nvGraphicFramePr>
        <p:xfrm>
          <a:off x="659029" y="4061254"/>
          <a:ext cx="10553593" cy="2405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762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/>
          </p:nvPr>
        </p:nvGraphicFramePr>
        <p:xfrm>
          <a:off x="1105804" y="1185830"/>
          <a:ext cx="9947442" cy="2611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/>
          </p:nvPr>
        </p:nvGraphicFramePr>
        <p:xfrm>
          <a:off x="1105804" y="3937687"/>
          <a:ext cx="9947442" cy="2565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838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Registro “E-OUV/E-SIC”</a:t>
            </a:r>
            <a:endParaRPr lang="pt-BR" sz="1600" dirty="0">
              <a:solidFill>
                <a:srgbClr val="FFFF00"/>
              </a:solidFill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/>
          </p:nvPr>
        </p:nvGraphicFramePr>
        <p:xfrm>
          <a:off x="553571" y="2347784"/>
          <a:ext cx="10780058" cy="2747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07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99C30C-D4EF-40A1-90A6-0C8077024112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16c05727-aa75-4e4a-9b5f-8a80a1165891"/>
    <ds:schemaRef ds:uri="http://purl.org/dc/dcmitype/"/>
    <ds:schemaRef ds:uri="http://purl.org/dc/elements/1.1/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328</Words>
  <Application>Microsoft Office PowerPoint</Application>
  <PresentationFormat>Widescreen</PresentationFormat>
  <Paragraphs>90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Cumpro o dever de elogiar essa competente funcionária, Ana Athaide, pela a qual tive o atendimento exemplar. Parabéns pelo execepcional atendimento. (Sr. Orlando B. de Freitas - Aposentado)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2022-10-04T14:43:54Z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