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264" r:id="rId5"/>
    <p:sldId id="285" r:id="rId6"/>
    <p:sldId id="284" r:id="rId7"/>
    <p:sldId id="316" r:id="rId8"/>
    <p:sldId id="287" r:id="rId9"/>
    <p:sldId id="291" r:id="rId10"/>
    <p:sldId id="357" r:id="rId11"/>
    <p:sldId id="305" r:id="rId12"/>
    <p:sldId id="306" r:id="rId13"/>
    <p:sldId id="307" r:id="rId14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582" y="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13/07/2022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930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391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86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464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818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05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271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73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913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46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13/07/2022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13/07/2022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13/07/2022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FEV-2022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PRO GESTÃO</a:t>
            </a:r>
            <a:endParaRPr 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034" y="1185830"/>
            <a:ext cx="9827365" cy="253708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034" y="3972716"/>
            <a:ext cx="9827365" cy="275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Elogio ao Atendimento</a:t>
            </a:r>
          </a:p>
          <a:p>
            <a:r>
              <a:rPr lang="pt-BR" sz="2400" b="1" smtClean="0">
                <a:solidFill>
                  <a:srgbClr val="FFFF00"/>
                </a:solidFill>
              </a:rPr>
              <a:t>Fevereiro </a:t>
            </a:r>
            <a:r>
              <a:rPr lang="pt-BR" sz="2400" b="1" dirty="0" smtClean="0">
                <a:solidFill>
                  <a:srgbClr val="FFFF00"/>
                </a:solidFill>
              </a:rPr>
              <a:t>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Muito bem receptivos, muito acolhedor! </a:t>
            </a:r>
            <a:r>
              <a:rPr lang="pt-BR" dirty="0" smtClean="0"/>
              <a:t>    </a:t>
            </a:r>
            <a:r>
              <a:rPr lang="pt-BR" sz="1600" dirty="0" smtClean="0"/>
              <a:t>( Sr. Edilson Nonato– </a:t>
            </a:r>
            <a:r>
              <a:rPr lang="pt-BR" sz="1600" dirty="0" smtClean="0"/>
              <a:t>Pensionista)</a:t>
            </a:r>
            <a:endParaRPr lang="pt-BR" sz="1600" dirty="0"/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Um atendimento de excelente qualidade</a:t>
            </a:r>
            <a:r>
              <a:rPr lang="pt-BR" dirty="0" smtClean="0"/>
              <a:t>! </a:t>
            </a:r>
            <a:r>
              <a:rPr lang="pt-BR" sz="1600" dirty="0" smtClean="0"/>
              <a:t>(Sra. Suane Regina </a:t>
            </a:r>
            <a:r>
              <a:rPr lang="pt-BR" sz="1600" dirty="0" smtClean="0"/>
              <a:t>– Aposentada)</a:t>
            </a:r>
            <a:endParaRPr lang="pt-BR" sz="1600" dirty="0"/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Os recepcionistas são muito educados e atenciosos, continuem assim! </a:t>
            </a:r>
            <a:r>
              <a:rPr lang="pt-BR" sz="1700" dirty="0" smtClean="0"/>
              <a:t>(Sr</a:t>
            </a:r>
            <a:r>
              <a:rPr lang="pt-BR" sz="1700" dirty="0" smtClean="0"/>
              <a:t>. Simon Garcia </a:t>
            </a:r>
            <a:r>
              <a:rPr lang="pt-BR" sz="1700" dirty="0" smtClean="0"/>
              <a:t>– Aposentado)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403441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CONTEXTO ORGANIZACIONAL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26469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9275" y="1583143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Fevereiro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11" name="Retângulo Arredondado 10"/>
          <p:cNvSpPr/>
          <p:nvPr/>
        </p:nvSpPr>
        <p:spPr>
          <a:xfrm>
            <a:off x="4052409" y="2479344"/>
            <a:ext cx="3304710" cy="151490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Mudança nos procedimentos da Diretora Presidente;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2" name="Retângulo Arredondado 11"/>
          <p:cNvSpPr/>
          <p:nvPr/>
        </p:nvSpPr>
        <p:spPr>
          <a:xfrm>
            <a:off x="762813" y="4472761"/>
            <a:ext cx="2949378" cy="115382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Instabilidade de Internet e Rede de Dados.</a:t>
            </a:r>
            <a:endParaRPr lang="pt-BR" sz="2400" b="1" dirty="0"/>
          </a:p>
        </p:txBody>
      </p:sp>
      <p:sp>
        <p:nvSpPr>
          <p:cNvPr id="14" name="Retângulo Arredondado 13"/>
          <p:cNvSpPr/>
          <p:nvPr/>
        </p:nvSpPr>
        <p:spPr>
          <a:xfrm>
            <a:off x="762813" y="2659883"/>
            <a:ext cx="2949378" cy="115382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Exoneração do Diretor Presidente;</a:t>
            </a:r>
            <a:endParaRPr lang="pt-BR" sz="2400" b="1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4052409" y="4292222"/>
            <a:ext cx="3304710" cy="151490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Dificuldades/Não Acesso aos Sistemas e Pastas de Documentos.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6" name="Retângulo Arredondado 15"/>
          <p:cNvSpPr/>
          <p:nvPr/>
        </p:nvSpPr>
        <p:spPr>
          <a:xfrm>
            <a:off x="7833816" y="2249604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Parada nas conclusões dos processos até os ajustes no fluxo de assinatura;</a:t>
            </a:r>
            <a:endParaRPr lang="pt-BR" sz="2400" b="1" dirty="0"/>
          </a:p>
        </p:txBody>
      </p:sp>
      <p:sp>
        <p:nvSpPr>
          <p:cNvPr id="17" name="Retângulo Arredondado 16"/>
          <p:cNvSpPr/>
          <p:nvPr/>
        </p:nvSpPr>
        <p:spPr>
          <a:xfrm>
            <a:off x="7833816" y="4285400"/>
            <a:ext cx="3342268" cy="18868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Redução da produtividade </a:t>
            </a:r>
            <a:r>
              <a:rPr lang="pt-BR" sz="2400" b="1" dirty="0">
                <a:solidFill>
                  <a:schemeClr val="bg1"/>
                </a:solidFill>
              </a:rPr>
              <a:t>d</a:t>
            </a:r>
            <a:r>
              <a:rPr lang="pt-BR" sz="2400" b="1" dirty="0" smtClean="0">
                <a:solidFill>
                  <a:schemeClr val="bg1"/>
                </a:solidFill>
              </a:rPr>
              <a:t>os trabalhos executados no âmbito da </a:t>
            </a:r>
            <a:r>
              <a:rPr lang="pt-BR" sz="2400" b="1" dirty="0" err="1" smtClean="0">
                <a:solidFill>
                  <a:schemeClr val="bg1"/>
                </a:solidFill>
              </a:rPr>
              <a:t>Amazonprev</a:t>
            </a:r>
            <a:r>
              <a:rPr lang="pt-BR" sz="2400" b="1" dirty="0" smtClean="0">
                <a:solidFill>
                  <a:schemeClr val="bg1"/>
                </a:solidFill>
              </a:rPr>
              <a:t>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CAUSA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949993" y="1984549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EFEITO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7777739" y="1640720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CONSEQUÊNCIA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0554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FOCO NO CLIENTE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978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000" b="1" dirty="0" smtClean="0">
                <a:solidFill>
                  <a:srgbClr val="FFFF00"/>
                </a:solidFill>
              </a:rPr>
              <a:t>Satisfação dos Clientes em Relação ao Atendimento da 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035" y="1164665"/>
            <a:ext cx="11717528" cy="258492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035" y="3840944"/>
            <a:ext cx="11717528" cy="2755631"/>
          </a:xfrm>
          <a:prstGeom prst="rect">
            <a:avLst/>
          </a:prstGeom>
        </p:spPr>
      </p:pic>
      <p:sp>
        <p:nvSpPr>
          <p:cNvPr id="8" name="Seta para cima 7"/>
          <p:cNvSpPr/>
          <p:nvPr/>
        </p:nvSpPr>
        <p:spPr>
          <a:xfrm>
            <a:off x="11430000" y="1534885"/>
            <a:ext cx="293914" cy="538843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1283447" y="2177766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90%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66364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130" y="1185830"/>
            <a:ext cx="9986113" cy="265565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130" y="4013903"/>
            <a:ext cx="9986113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035" y="1185830"/>
            <a:ext cx="9961727" cy="2755631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035" y="4011647"/>
            <a:ext cx="9961727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Registro “E- Sic / E- </a:t>
            </a:r>
            <a:r>
              <a:rPr lang="pt-BR" sz="2400" b="1" dirty="0" err="1" smtClean="0">
                <a:solidFill>
                  <a:srgbClr val="FFFF00"/>
                </a:solidFill>
              </a:rPr>
              <a:t>Ouv</a:t>
            </a:r>
            <a:r>
              <a:rPr lang="pt-BR" sz="2400" b="1" dirty="0" smtClean="0">
                <a:solidFill>
                  <a:srgbClr val="FFFF00"/>
                </a:solidFill>
              </a:rPr>
              <a:t>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72" y="1703682"/>
            <a:ext cx="10790855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99C30C-D4EF-40A1-90A6-0C8077024112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225</Words>
  <Application>Microsoft Office PowerPoint</Application>
  <PresentationFormat>Widescreen</PresentationFormat>
  <Paragraphs>48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Muito bem receptivos, muito acolhedor!     ( Sr. Edilson Nonato– Pensionista)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2022-07-13T14:48:22Z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