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9" r:id="rId4"/>
  </p:sldMasterIdLst>
  <p:notesMasterIdLst>
    <p:notesMasterId r:id="rId15"/>
  </p:notesMasterIdLst>
  <p:handoutMasterIdLst>
    <p:handoutMasterId r:id="rId16"/>
  </p:handoutMasterIdLst>
  <p:sldIdLst>
    <p:sldId id="264" r:id="rId5"/>
    <p:sldId id="285" r:id="rId6"/>
    <p:sldId id="284" r:id="rId7"/>
    <p:sldId id="316" r:id="rId8"/>
    <p:sldId id="287" r:id="rId9"/>
    <p:sldId id="291" r:id="rId10"/>
    <p:sldId id="357" r:id="rId11"/>
    <p:sldId id="305" r:id="rId12"/>
    <p:sldId id="306" r:id="rId13"/>
    <p:sldId id="307" r:id="rId14"/>
  </p:sldIdLst>
  <p:sldSz cx="12192000" cy="6858000"/>
  <p:notesSz cx="6858000" cy="9144000"/>
  <p:defaultTextStyle>
    <a:defPPr rtl="0"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7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133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7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D90096A-944F-446E-A6AD-E32C0814D24F}" type="datetime1">
              <a:rPr lang="pt-BR" smtClean="0"/>
              <a:t>12/07/2022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7ABD897-4713-476D-AE20-0295932620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1369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9544A0D-EA56-44CE-9109-6085F9102635}" type="datetime1">
              <a:rPr lang="pt-BR" noProof="0" smtClean="0"/>
              <a:t>12/07/2022</a:t>
            </a:fld>
            <a:endParaRPr lang="pt-BR" noProof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FCC149C-479E-4175-B238-B83A279FCF50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289732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1930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4391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7867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6464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9818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2053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02716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738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1913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46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90A0BE5-B5F9-4A2E-A1FB-E7CE3178CF78}" type="datetime1">
              <a:rPr lang="pt-BR" noProof="0" smtClean="0"/>
              <a:t>12/07/2022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3980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B4A2996-4177-4C84-B80D-D71A8B6FB638}" type="datetime1">
              <a:rPr lang="pt-BR" noProof="0" smtClean="0"/>
              <a:t>12/07/2022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311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FFE6A5-DAB3-466D-8CD6-425C7BB25F36}" type="datetime1">
              <a:rPr lang="pt-BR" noProof="0" smtClean="0"/>
              <a:t>12/07/2022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1251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4AC44A5-B189-4294-AD3B-45C2F3811313}" type="datetime1">
              <a:rPr lang="pt-BR" noProof="0" smtClean="0"/>
              <a:t>12/07/2022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8651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D48247D-8F55-4C67-8CEC-FB91C19077C6}" type="datetime1">
              <a:rPr lang="pt-BR" noProof="0" smtClean="0"/>
              <a:t>12/07/2022</a:t>
            </a:fld>
            <a:endParaRPr lang="en-US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noProof="0" smtClean="0"/>
              <a:t>‹nº›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2010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1009B9-3BFA-4B31-93BD-EEAAC7A39DBA}" type="datetime1">
              <a:rPr lang="pt-BR" noProof="0" smtClean="0"/>
              <a:t>12/07/2022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02924788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45EC97-02D3-4D28-9DF9-8EB0057ADB76}" type="datetime1">
              <a:rPr lang="pt-BR" noProof="0" smtClean="0"/>
              <a:t>12/07/2022</a:t>
            </a:fld>
            <a:endParaRPr lang="pt-BR" noProof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04836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3E5CBDD-144E-4B99-A727-A77DC1941B60}" type="datetime1">
              <a:rPr lang="pt-BR" noProof="0" smtClean="0"/>
              <a:t>12/07/2022</a:t>
            </a:fld>
            <a:endParaRPr lang="pt-BR" noProof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06035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E43751C-F402-4BAC-8E94-44673F7357CE}" type="datetime1">
              <a:rPr lang="pt-BR" noProof="0" smtClean="0"/>
              <a:t>12/07/2022</a:t>
            </a:fld>
            <a:endParaRPr lang="pt-BR" noProof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3042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348B61-B754-4C3E-84BD-3EECCF51B78F}" type="datetime1">
              <a:rPr lang="pt-BR" noProof="0" smtClean="0"/>
              <a:t>12/07/2022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1288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75D2905-4C56-46A4-94B3-221175073042}" type="datetime1">
              <a:rPr lang="pt-BR" noProof="0" smtClean="0"/>
              <a:t>12/07/2022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6084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41009B9-3BFA-4B31-93BD-EEAAC7A39DBA}" type="datetime1">
              <a:rPr lang="pt-BR" noProof="0" smtClean="0"/>
              <a:t>12/07/2022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79447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/>
          <a:srcRect l="41029" t="16511" r="29864" b="66698"/>
          <a:stretch/>
        </p:blipFill>
        <p:spPr>
          <a:xfrm>
            <a:off x="-1" y="2934270"/>
            <a:ext cx="12192001" cy="149245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-10336" y="1594451"/>
            <a:ext cx="12175040" cy="2836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700"/>
              </a:lnSpc>
            </a:pPr>
            <a:r>
              <a:rPr lang="pt-BR" sz="9600" b="1" dirty="0" smtClean="0">
                <a:solidFill>
                  <a:schemeClr val="accent1">
                    <a:lumMod val="50000"/>
                  </a:schemeClr>
                </a:solidFill>
              </a:rPr>
              <a:t>AMAZONPREV    </a:t>
            </a:r>
            <a:endParaRPr lang="pt-BR" sz="9600" b="1" dirty="0">
              <a:solidFill>
                <a:schemeClr val="bg1"/>
              </a:solidFill>
            </a:endParaRPr>
          </a:p>
          <a:p>
            <a:pPr algn="ctr">
              <a:lnSpc>
                <a:spcPts val="10700"/>
              </a:lnSpc>
            </a:pPr>
            <a:r>
              <a:rPr lang="pt-BR" sz="9600" b="1" dirty="0" smtClean="0">
                <a:solidFill>
                  <a:schemeClr val="bg1"/>
                </a:solidFill>
              </a:rPr>
              <a:t>JAN-2022</a:t>
            </a:r>
            <a:endParaRPr lang="pt-BR" sz="7200" dirty="0" smtClean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-10336" y="4796710"/>
            <a:ext cx="12202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SISTEMA DE GESTÃO INTEGRADO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NBR ISO 9001: 2015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PRO GESTÃO</a:t>
            </a:r>
            <a:endParaRPr lang="pt-BR" sz="28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0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das Reclamações de Clientes em até 5 dias </a:t>
            </a:r>
            <a:r>
              <a:rPr lang="pt-BR" sz="2400" b="1" dirty="0" smtClean="0">
                <a:solidFill>
                  <a:srgbClr val="FFFF00"/>
                </a:solidFill>
              </a:rPr>
              <a:t>úteis  95%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4806" y="1156035"/>
            <a:ext cx="10382536" cy="2651384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4806" y="3907400"/>
            <a:ext cx="10382536" cy="2803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94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99275" y="56538"/>
            <a:ext cx="489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Elogio ao Atendimento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Janeiro de 2022</a:t>
            </a:r>
            <a:endParaRPr lang="pt-BR" sz="2400" dirty="0" smtClean="0">
              <a:solidFill>
                <a:srgbClr val="FFFF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1675" y="2815640"/>
            <a:ext cx="10515600" cy="1325563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Adorei o atendimento, esclareceram as minhas duvidas! </a:t>
            </a:r>
            <a:r>
              <a:rPr lang="pt-BR" sz="1600" dirty="0" smtClean="0"/>
              <a:t>(Sra. Teresinha Lins – Pensionista)</a:t>
            </a:r>
            <a:endParaRPr lang="pt-BR" sz="1600" dirty="0"/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451675" y="132458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Ótimo atendimento da funcionária Cinthia, muito obrigada! </a:t>
            </a:r>
            <a:r>
              <a:rPr lang="pt-BR" sz="1600" dirty="0" smtClean="0"/>
              <a:t>(Sra. Brasileia – Aposentada)</a:t>
            </a:r>
            <a:endParaRPr lang="pt-BR" sz="1600" dirty="0"/>
          </a:p>
        </p:txBody>
      </p:sp>
      <p:sp>
        <p:nvSpPr>
          <p:cNvPr id="23" name="Título 1"/>
          <p:cNvSpPr txBox="1">
            <a:spLocks/>
          </p:cNvSpPr>
          <p:nvPr/>
        </p:nvSpPr>
        <p:spPr>
          <a:xfrm>
            <a:off x="451675" y="43066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Resolveram meu problema bem rápido, muito obrigada! </a:t>
            </a:r>
            <a:r>
              <a:rPr lang="pt-BR" sz="1700" dirty="0" smtClean="0"/>
              <a:t>(Sr. Félix Geraldo – Aposentado)</a:t>
            </a: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403441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0" y="2634018"/>
            <a:ext cx="12192000" cy="1115644"/>
            <a:chOff x="-3239069" y="3178326"/>
            <a:chExt cx="12192000" cy="1115644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86603" y="2728155"/>
            <a:ext cx="8827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</a:rPr>
              <a:t>CONTEXTO ORGANIZACIONAL</a:t>
            </a:r>
            <a:endParaRPr lang="pt-BR" sz="5400" b="1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9639035" y="4053386"/>
            <a:ext cx="2065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ISO 9001 – Item X</a:t>
            </a:r>
          </a:p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Pro Gestão – Item Y</a:t>
            </a:r>
          </a:p>
        </p:txBody>
      </p:sp>
    </p:spTree>
    <p:extLst>
      <p:ext uri="{BB962C8B-B14F-4D97-AF65-F5344CB8AC3E}">
        <p14:creationId xmlns:p14="http://schemas.microsoft.com/office/powerpoint/2010/main" val="264698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ta para a Direita 17"/>
          <p:cNvSpPr/>
          <p:nvPr/>
        </p:nvSpPr>
        <p:spPr>
          <a:xfrm>
            <a:off x="299275" y="1583143"/>
            <a:ext cx="11765347" cy="4954136"/>
          </a:xfrm>
          <a:prstGeom prst="rightArrow">
            <a:avLst>
              <a:gd name="adj1" fmla="val 50000"/>
              <a:gd name="adj2" fmla="val 36226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99275" y="56538"/>
            <a:ext cx="489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Contexto Organizacional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Janeiro de 2022</a:t>
            </a:r>
            <a:endParaRPr lang="pt-BR" sz="2400" dirty="0" smtClean="0">
              <a:solidFill>
                <a:srgbClr val="FFFF00"/>
              </a:solidFill>
            </a:endParaRPr>
          </a:p>
        </p:txBody>
      </p:sp>
      <p:sp>
        <p:nvSpPr>
          <p:cNvPr id="11" name="Retângulo Arredondado 10"/>
          <p:cNvSpPr/>
          <p:nvPr/>
        </p:nvSpPr>
        <p:spPr>
          <a:xfrm>
            <a:off x="4052409" y="2479344"/>
            <a:ext cx="3304710" cy="1514901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Afastamento de cerca de 47% do quadro funcional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12" name="Retângulo Arredondado 11"/>
          <p:cNvSpPr/>
          <p:nvPr/>
        </p:nvSpPr>
        <p:spPr>
          <a:xfrm>
            <a:off x="762813" y="4472761"/>
            <a:ext cx="2949378" cy="1153824"/>
          </a:xfrm>
          <a:prstGeom prst="roundRect">
            <a:avLst/>
          </a:prstGeom>
          <a:solidFill>
            <a:srgbClr val="00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Período de Parametrização do Sistema AFI (SEFAZ)</a:t>
            </a:r>
            <a:endParaRPr lang="pt-BR" sz="2400" b="1" dirty="0"/>
          </a:p>
        </p:txBody>
      </p:sp>
      <p:sp>
        <p:nvSpPr>
          <p:cNvPr id="14" name="Retângulo Arredondado 13"/>
          <p:cNvSpPr/>
          <p:nvPr/>
        </p:nvSpPr>
        <p:spPr>
          <a:xfrm>
            <a:off x="762813" y="2659883"/>
            <a:ext cx="2949378" cy="1153824"/>
          </a:xfrm>
          <a:prstGeom prst="roundRect">
            <a:avLst/>
          </a:prstGeom>
          <a:solidFill>
            <a:srgbClr val="00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Pandemia da variante </a:t>
            </a:r>
            <a:r>
              <a:rPr lang="pt-BR" sz="2400" b="1" dirty="0"/>
              <a:t>ÔMICRON</a:t>
            </a:r>
          </a:p>
        </p:txBody>
      </p:sp>
      <p:sp>
        <p:nvSpPr>
          <p:cNvPr id="15" name="Retângulo Arredondado 14"/>
          <p:cNvSpPr/>
          <p:nvPr/>
        </p:nvSpPr>
        <p:spPr>
          <a:xfrm>
            <a:off x="4052409" y="4292222"/>
            <a:ext cx="3304710" cy="1514901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</a:rPr>
              <a:t>Sistema Orçamentário Financeiro </a:t>
            </a:r>
            <a:r>
              <a:rPr lang="pt-BR" sz="2400" b="1" dirty="0" smtClean="0">
                <a:solidFill>
                  <a:schemeClr val="tx1"/>
                </a:solidFill>
              </a:rPr>
              <a:t>da SEFAZ Bloqueado </a:t>
            </a:r>
            <a:r>
              <a:rPr lang="pt-BR" sz="2400" b="1" dirty="0">
                <a:solidFill>
                  <a:schemeClr val="tx1"/>
                </a:solidFill>
              </a:rPr>
              <a:t>no Âmbito Estadual</a:t>
            </a:r>
          </a:p>
        </p:txBody>
      </p:sp>
      <p:sp>
        <p:nvSpPr>
          <p:cNvPr id="16" name="Retângulo Arredondado 15"/>
          <p:cNvSpPr/>
          <p:nvPr/>
        </p:nvSpPr>
        <p:spPr>
          <a:xfrm>
            <a:off x="7833816" y="2249604"/>
            <a:ext cx="3342268" cy="1719618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Redução nas atividades de análise processuais</a:t>
            </a:r>
            <a:endParaRPr lang="pt-BR" sz="2400" b="1" dirty="0"/>
          </a:p>
        </p:txBody>
      </p:sp>
      <p:sp>
        <p:nvSpPr>
          <p:cNvPr id="17" name="Retângulo Arredondado 16"/>
          <p:cNvSpPr/>
          <p:nvPr/>
        </p:nvSpPr>
        <p:spPr>
          <a:xfrm>
            <a:off x="7833816" y="4285400"/>
            <a:ext cx="3342268" cy="1719618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Paralização de </a:t>
            </a:r>
            <a:r>
              <a:rPr lang="pt-BR" sz="2400" b="1" dirty="0" smtClean="0">
                <a:solidFill>
                  <a:schemeClr val="bg1"/>
                </a:solidFill>
              </a:rPr>
              <a:t>efetivação de empenhos e pagamento dos fornecedores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846160" y="1992573"/>
            <a:ext cx="83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CAUSA</a:t>
            </a:r>
            <a:endParaRPr lang="pt-BR" b="1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3949993" y="1984549"/>
            <a:ext cx="838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EFEITO</a:t>
            </a:r>
            <a:endParaRPr lang="pt-BR" b="1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7777739" y="1640720"/>
            <a:ext cx="172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CONSEQUÊNCIA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20554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0" y="2634018"/>
            <a:ext cx="12192000" cy="1115644"/>
            <a:chOff x="-3239069" y="3178326"/>
            <a:chExt cx="12192000" cy="1115644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163773" y="2728155"/>
            <a:ext cx="8950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</a:rPr>
              <a:t>FOCO NO CLIENTE</a:t>
            </a:r>
            <a:endParaRPr lang="pt-BR" sz="5400" b="1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639035" y="4053386"/>
            <a:ext cx="2065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ISO 9001 – Item X</a:t>
            </a:r>
          </a:p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Pro Gestão – Item Y</a:t>
            </a:r>
          </a:p>
        </p:txBody>
      </p:sp>
    </p:spTree>
    <p:extLst>
      <p:ext uri="{BB962C8B-B14F-4D97-AF65-F5344CB8AC3E}">
        <p14:creationId xmlns:p14="http://schemas.microsoft.com/office/powerpoint/2010/main" val="197824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000" b="1" dirty="0" smtClean="0">
                <a:solidFill>
                  <a:srgbClr val="FFFF00"/>
                </a:solidFill>
              </a:rPr>
              <a:t>Satisfação dos Clientes em Relação ao Atendimento da AMAZONPREV</a:t>
            </a:r>
            <a:endParaRPr lang="pt-BR" sz="1400" dirty="0">
              <a:solidFill>
                <a:srgbClr val="FFFF0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225" y="4056858"/>
            <a:ext cx="11012409" cy="268070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0225" y="1380579"/>
            <a:ext cx="11012409" cy="2584928"/>
          </a:xfrm>
          <a:prstGeom prst="rect">
            <a:avLst/>
          </a:prstGeom>
        </p:spPr>
      </p:pic>
      <p:sp>
        <p:nvSpPr>
          <p:cNvPr id="11" name="Seta para cima 10"/>
          <p:cNvSpPr/>
          <p:nvPr/>
        </p:nvSpPr>
        <p:spPr>
          <a:xfrm>
            <a:off x="11132945" y="1750166"/>
            <a:ext cx="293914" cy="538843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10987978" y="2273603"/>
            <a:ext cx="587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/>
              <a:t>90%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66364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ao Cliente Através do e-mail “Fale Conosco”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130" y="1349055"/>
            <a:ext cx="9986113" cy="2373859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8131" y="3956325"/>
            <a:ext cx="9986113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75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ao Cliente através do Telefone da Ouvidoria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4419" y="1185830"/>
            <a:ext cx="9961727" cy="2755631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4420" y="4011647"/>
            <a:ext cx="9961727" cy="2608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45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Registro “E- Sic / E- </a:t>
            </a:r>
            <a:r>
              <a:rPr lang="pt-BR" sz="2400" b="1" dirty="0" err="1" smtClean="0">
                <a:solidFill>
                  <a:srgbClr val="FFFF00"/>
                </a:solidFill>
              </a:rPr>
              <a:t>Ouv</a:t>
            </a:r>
            <a:r>
              <a:rPr lang="pt-BR" sz="2400" b="1" dirty="0" smtClean="0">
                <a:solidFill>
                  <a:srgbClr val="FFFF00"/>
                </a:solidFill>
              </a:rPr>
              <a:t>”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4"/>
          <a:srcRect l="3336" t="8295" r="1353" b="6511"/>
          <a:stretch/>
        </p:blipFill>
        <p:spPr>
          <a:xfrm>
            <a:off x="1382250" y="2281904"/>
            <a:ext cx="9512494" cy="271605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8731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E252AE-1687-4F4A-AAAD-EE8304DE90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99C30C-D4EF-40A1-90A6-0C8077024112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16c05727-aa75-4e4a-9b5f-8a80a1165891"/>
    <ds:schemaRef ds:uri="71af3243-3dd4-4a8d-8c0d-dd76da1f02a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BA78EF8-E824-4C87-A4FF-3288A5E914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222</Words>
  <Application>Microsoft Office PowerPoint</Application>
  <PresentationFormat>Widescreen</PresentationFormat>
  <Paragraphs>48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Apresentação do PowerPoint</vt:lpstr>
      <vt:lpstr>Adorei o atendimento, esclareceram as minhas duvidas! (Sra. Teresinha Lins – Pensionista)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2021-08-16T19:49:09Z</dcterms:created>
  <dcterms:modified xsi:type="dcterms:W3CDTF">2022-07-12T14:59:54Z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