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4"/>
  </p:notesMasterIdLst>
  <p:handoutMasterIdLst>
    <p:handoutMasterId r:id="rId15"/>
  </p:handoutMasterIdLst>
  <p:sldIdLst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</p:sldIdLst>
  <p:sldSz cx="12192000" cy="6858000"/>
  <p:notesSz cx="6819900" cy="99187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133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D90096A-944F-446E-A6AD-E32C0814D24F}" type="datetime1">
              <a:rPr lang="pt-BR" smtClean="0"/>
              <a:t>08/08/2022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7ABD897-4713-476D-AE20-0295932620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136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9544A0D-EA56-44CE-9109-6085F9102635}" type="datetime1">
              <a:rPr lang="pt-BR" noProof="0" smtClean="0"/>
              <a:t>08/08/2022</a:t>
            </a:fld>
            <a:endParaRPr lang="pt-BR" noProof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FCC149C-479E-4175-B238-B83A279FCF50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28973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6403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9378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476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3685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2922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5014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26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3171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9523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90A0BE5-B5F9-4A2E-A1FB-E7CE3178CF78}" type="datetime1">
              <a:rPr lang="pt-BR" noProof="0" smtClean="0"/>
              <a:t>08/08/2022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3980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4A2996-4177-4C84-B80D-D71A8B6FB638}" type="datetime1">
              <a:rPr lang="pt-BR" noProof="0" smtClean="0"/>
              <a:t>08/08/2022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311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FFE6A5-DAB3-466D-8CD6-425C7BB25F36}" type="datetime1">
              <a:rPr lang="pt-BR" noProof="0" smtClean="0"/>
              <a:t>08/08/2022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1251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AC44A5-B189-4294-AD3B-45C2F3811313}" type="datetime1">
              <a:rPr lang="pt-BR" noProof="0" smtClean="0"/>
              <a:t>08/08/2022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8651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D48247D-8F55-4C67-8CEC-FB91C19077C6}" type="datetime1">
              <a:rPr lang="pt-BR" noProof="0" smtClean="0"/>
              <a:t>08/08/2022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noProof="0" smtClean="0"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2010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1009B9-3BFA-4B31-93BD-EEAAC7A39DBA}" type="datetime1">
              <a:rPr lang="pt-BR" noProof="0" smtClean="0"/>
              <a:t>08/08/2022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2924788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45EC97-02D3-4D28-9DF9-8EB0057ADB76}" type="datetime1">
              <a:rPr lang="pt-BR" noProof="0" smtClean="0"/>
              <a:t>08/08/2022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04836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E5CBDD-144E-4B99-A727-A77DC1941B60}" type="datetime1">
              <a:rPr lang="pt-BR" noProof="0" smtClean="0"/>
              <a:t>08/08/2022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0603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43751C-F402-4BAC-8E94-44673F7357CE}" type="datetime1">
              <a:rPr lang="pt-BR" noProof="0" smtClean="0"/>
              <a:t>08/08/2022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3042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348B61-B754-4C3E-84BD-3EECCF51B78F}" type="datetime1">
              <a:rPr lang="pt-BR" noProof="0" smtClean="0"/>
              <a:t>08/08/2022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1288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75D2905-4C56-46A4-94B3-221175073042}" type="datetime1">
              <a:rPr lang="pt-BR" noProof="0" smtClean="0"/>
              <a:t>08/08/2022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6084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41009B9-3BFA-4B31-93BD-EEAAC7A39DBA}" type="datetime1">
              <a:rPr lang="pt-BR" noProof="0" smtClean="0"/>
              <a:t>08/08/2022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9447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41029" t="16511" r="29864" b="66698"/>
          <a:stretch/>
        </p:blipFill>
        <p:spPr>
          <a:xfrm>
            <a:off x="-1" y="2934270"/>
            <a:ext cx="12192001" cy="14924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-10336" y="1594451"/>
            <a:ext cx="12175040" cy="283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accent1">
                    <a:lumMod val="50000"/>
                  </a:schemeClr>
                </a:solidFill>
              </a:rPr>
              <a:t>AMAZONPREV    </a:t>
            </a:r>
            <a:endParaRPr lang="pt-BR" sz="9600" b="1" dirty="0">
              <a:solidFill>
                <a:schemeClr val="bg1"/>
              </a:solidFill>
            </a:endParaRPr>
          </a:p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bg1"/>
                </a:solidFill>
              </a:rPr>
              <a:t>JUL-2022</a:t>
            </a:r>
            <a:endParaRPr lang="pt-BR" sz="7200" dirty="0" smtClean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-10336" y="4796710"/>
            <a:ext cx="12202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SISTEMA DE GESTÃO INTEGRADO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NBR ISO 9001: 2015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PRO GESTÃO</a:t>
            </a:r>
            <a:endParaRPr lang="pt-BR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0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Elogio ao Atendimento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Julho 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1675" y="2815640"/>
            <a:ext cx="10515600" cy="1325563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Fui atendido pela sra. Ana. Excelente Atendimento, muito cordial. Parabéns!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(Sr. Celso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Bochi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Aposentado)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451675" y="13245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Muito bem atendida pela Ana. Muito gentil e atenciosa, muito grata!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(Sra. Conceição Borges  – Aposentada)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451675" y="43066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Agradeço o atendimento de excelência do Vitor, muito educado, bondoso e eficiente ao atender o idoso.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(Sra. Marilda Nunes – Aposentada)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49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86603" y="2728155"/>
            <a:ext cx="8827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CONTEXTO ORGANIZACIONAL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403284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ta para a Direita 17"/>
          <p:cNvSpPr/>
          <p:nvPr/>
        </p:nvSpPr>
        <p:spPr>
          <a:xfrm>
            <a:off x="297985" y="1583142"/>
            <a:ext cx="11765347" cy="4954136"/>
          </a:xfrm>
          <a:prstGeom prst="rightArrow">
            <a:avLst>
              <a:gd name="adj1" fmla="val 50000"/>
              <a:gd name="adj2" fmla="val 36226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Contexto Organizacional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Julho 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15" name="Retângulo Arredondado 14"/>
          <p:cNvSpPr/>
          <p:nvPr/>
        </p:nvSpPr>
        <p:spPr>
          <a:xfrm>
            <a:off x="3539710" y="3516205"/>
            <a:ext cx="3304710" cy="1088009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Aumento nas análises dos processos previdenciários;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17" name="Retângulo Arredondado 16"/>
          <p:cNvSpPr/>
          <p:nvPr/>
        </p:nvSpPr>
        <p:spPr>
          <a:xfrm>
            <a:off x="7202670" y="2989245"/>
            <a:ext cx="3342268" cy="171961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Alcance dos indicadores previdenciários.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846160" y="1992573"/>
            <a:ext cx="83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CAUSA</a:t>
            </a:r>
            <a:endParaRPr lang="pt-BR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4772623" y="1913610"/>
            <a:ext cx="83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EFEITO</a:t>
            </a:r>
            <a:endParaRPr lang="pt-BR" b="1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8010843" y="1845185"/>
            <a:ext cx="172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CONSEQUÊNCIA</a:t>
            </a:r>
            <a:endParaRPr lang="pt-BR" b="1" dirty="0"/>
          </a:p>
        </p:txBody>
      </p:sp>
      <p:sp>
        <p:nvSpPr>
          <p:cNvPr id="13" name="Retângulo Arredondado 11"/>
          <p:cNvSpPr/>
          <p:nvPr/>
        </p:nvSpPr>
        <p:spPr>
          <a:xfrm>
            <a:off x="297985" y="2829404"/>
            <a:ext cx="2949378" cy="276875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Execução da ação de alinhamento do sistema de gestão, sendo uma das metas, a redução do estoque de processos previdenciários gerados na pandemia da Covid-19;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206321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Satisfação dos Clientes em Relação ao Atendimento da </a:t>
            </a:r>
            <a:r>
              <a:rPr lang="pt-BR" sz="2000" b="1" dirty="0" smtClean="0">
                <a:solidFill>
                  <a:srgbClr val="FFFF00"/>
                </a:solidFill>
              </a:rPr>
              <a:t>AMAZONPREV</a:t>
            </a:r>
            <a:endParaRPr lang="pt-BR" sz="14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035" y="1197112"/>
            <a:ext cx="11717528" cy="2584928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79654" y="1398585"/>
            <a:ext cx="646232" cy="79864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035" y="3921174"/>
            <a:ext cx="11717528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7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e-mail “Fale Conosco”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705" y="1219142"/>
            <a:ext cx="9986113" cy="275563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4704" y="4078271"/>
            <a:ext cx="9986113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1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Telefone da Ouvidoria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286" y="1226222"/>
            <a:ext cx="9961727" cy="2398428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3286" y="3735228"/>
            <a:ext cx="9961727" cy="300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97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Registro “E-OUV/E-SIC”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572" y="1703682"/>
            <a:ext cx="10790855" cy="345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81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das Reclamações de Clientes em até 5 dias úteis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2951" y="1185830"/>
            <a:ext cx="8144962" cy="279812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2951" y="4062380"/>
            <a:ext cx="8144962" cy="26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4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E252AE-1687-4F4A-AAAD-EE8304DE90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99C30C-D4EF-40A1-90A6-0C8077024112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16c05727-aa75-4e4a-9b5f-8a80a1165891"/>
    <ds:schemaRef ds:uri="http://purl.org/dc/dcmitype/"/>
    <ds:schemaRef ds:uri="http://purl.org/dc/elements/1.1/"/>
    <ds:schemaRef ds:uri="71af3243-3dd4-4a8d-8c0d-dd76da1f02a5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BA78EF8-E824-4C87-A4FF-3288A5E914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214</Words>
  <Application>Microsoft Office PowerPoint</Application>
  <PresentationFormat>Widescreen</PresentationFormat>
  <Paragraphs>40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Fui atendido pela sra. Ana. Excelente Atendimento, muito cordial. Parabéns! (Sr. Celso Bochi- Aposentado)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2021-08-16T19:49:09Z</dcterms:created>
  <dcterms:modified xsi:type="dcterms:W3CDTF">2022-08-08T18:39:41Z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