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autoCompressPictures="0">
  <p:sldMasterIdLst>
    <p:sldMasterId id="2147483669" r:id="rId4"/>
  </p:sldMasterIdLst>
  <p:notesMasterIdLst>
    <p:notesMasterId r:id="rId15"/>
  </p:notesMasterIdLst>
  <p:handoutMasterIdLst>
    <p:handoutMasterId r:id="rId16"/>
  </p:handoutMasterIdLst>
  <p:sldIdLst>
    <p:sldId id="264" r:id="rId5"/>
    <p:sldId id="285" r:id="rId6"/>
    <p:sldId id="284" r:id="rId7"/>
    <p:sldId id="364" r:id="rId8"/>
    <p:sldId id="287" r:id="rId9"/>
    <p:sldId id="365" r:id="rId10"/>
    <p:sldId id="366" r:id="rId11"/>
    <p:sldId id="367" r:id="rId12"/>
    <p:sldId id="368" r:id="rId13"/>
    <p:sldId id="369" r:id="rId14"/>
  </p:sldIdLst>
  <p:sldSz cx="12192000" cy="6858000"/>
  <p:notesSz cx="6858000" cy="9144000"/>
  <p:defaultTextStyle>
    <a:defPPr rtl="0">
      <a:defRPr lang="pt-B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9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12" y="120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6" d="100"/>
          <a:sy n="86" d="100"/>
        </p:scale>
        <p:origin x="3744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AD90096A-944F-446E-A6AD-E32C0814D24F}" type="datetime1">
              <a:rPr lang="pt-BR" smtClean="0"/>
              <a:t>13/07/2022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t-BR"/>
          </a:p>
        </p:txBody>
      </p:sp>
      <p:sp>
        <p:nvSpPr>
          <p:cNvPr id="5" name="Espaço Reservado para o Número do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F7ABD897-4713-476D-AE20-02959326209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601369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t-BR" noProof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89544A0D-EA56-44CE-9109-6085F9102635}" type="datetime1">
              <a:rPr lang="pt-BR" noProof="0" smtClean="0"/>
              <a:t>13/07/2022</a:t>
            </a:fld>
            <a:endParaRPr lang="pt-BR" noProof="0"/>
          </a:p>
        </p:txBody>
      </p:sp>
      <p:sp>
        <p:nvSpPr>
          <p:cNvPr id="4" name="Espaço Reservado para Imagem do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pt-BR" noProof="0"/>
              <a:t>Clique para editar o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t-BR" noProof="0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FCC149C-479E-4175-B238-B83A279FCF50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72897322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FCC149C-479E-4175-B238-B83A279FCF50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19303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FCC149C-479E-4175-B238-B83A279FCF50}" type="slidenum">
              <a:rPr lang="pt-BR" smtClean="0"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375476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FCC149C-479E-4175-B238-B83A279FCF50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078671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FCC149C-479E-4175-B238-B83A279FCF50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964648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FCC149C-479E-4175-B238-B83A279FCF50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20885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FCC149C-479E-4175-B238-B83A279FCF50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20537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FCC149C-479E-4175-B238-B83A279FCF50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84720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FCC149C-479E-4175-B238-B83A279FCF50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582712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FCC149C-479E-4175-B238-B83A279FCF50}" type="slidenum">
              <a:rPr lang="pt-BR" smtClean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124104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FCC149C-479E-4175-B238-B83A279FCF50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09590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E90A0BE5-B5F9-4A2E-A1FB-E7CE3178CF78}" type="datetime1">
              <a:rPr lang="pt-BR" noProof="0" smtClean="0"/>
              <a:t>13/07/2022</a:t>
            </a:fld>
            <a:endParaRPr lang="pt-BR" noProof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 noProof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439804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B4A2996-4177-4C84-B80D-D71A8B6FB638}" type="datetime1">
              <a:rPr lang="pt-BR" noProof="0" smtClean="0"/>
              <a:t>13/07/2022</a:t>
            </a:fld>
            <a:endParaRPr lang="pt-BR" noProof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 noProof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463111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8AFFE6A5-DAB3-466D-8CD6-425C7BB25F36}" type="datetime1">
              <a:rPr lang="pt-BR" noProof="0" smtClean="0"/>
              <a:t>13/07/2022</a:t>
            </a:fld>
            <a:endParaRPr lang="pt-BR" noProof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 noProof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012511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4AC44A5-B189-4294-AD3B-45C2F3811313}" type="datetime1">
              <a:rPr lang="pt-BR" noProof="0" smtClean="0"/>
              <a:t>13/07/2022</a:t>
            </a:fld>
            <a:endParaRPr lang="pt-BR" noProof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 noProof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786515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D48247D-8F55-4C67-8CEC-FB91C19077C6}" type="datetime1">
              <a:rPr lang="pt-BR" noProof="0" smtClean="0"/>
              <a:t>13/07/2022</a:t>
            </a:fld>
            <a:endParaRPr lang="en-US" noProof="0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noProof="0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en-US" noProof="0" smtClean="0"/>
              <a:t>‹nº›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420106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1009B9-3BFA-4B31-93BD-EEAAC7A39DBA}" type="datetime1">
              <a:rPr lang="pt-BR" noProof="0" smtClean="0"/>
              <a:t>13/07/2022</a:t>
            </a:fld>
            <a:endParaRPr lang="pt-BR" noProof="0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 noProof="0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pt-BR" noProof="0" smtClean="0"/>
              <a:pPr rtl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1029247886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8545EC97-02D3-4D28-9DF9-8EB0057ADB76}" type="datetime1">
              <a:rPr lang="pt-BR" noProof="0" smtClean="0"/>
              <a:t>13/07/2022</a:t>
            </a:fld>
            <a:endParaRPr lang="pt-BR" noProof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 noProof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1048365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E3E5CBDD-144E-4B99-A727-A77DC1941B60}" type="datetime1">
              <a:rPr lang="pt-BR" noProof="0" smtClean="0"/>
              <a:t>13/07/2022</a:t>
            </a:fld>
            <a:endParaRPr lang="pt-BR" noProof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 noProof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406035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E43751C-F402-4BAC-8E94-44673F7357CE}" type="datetime1">
              <a:rPr lang="pt-BR" noProof="0" smtClean="0"/>
              <a:t>13/07/2022</a:t>
            </a:fld>
            <a:endParaRPr lang="pt-BR" noProof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 noProof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030425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F4348B61-B754-4C3E-84BD-3EECCF51B78F}" type="datetime1">
              <a:rPr lang="pt-BR" noProof="0" smtClean="0"/>
              <a:t>13/07/2022</a:t>
            </a:fld>
            <a:endParaRPr lang="pt-BR" noProof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 noProof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4212884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75D2905-4C56-46A4-94B3-221175073042}" type="datetime1">
              <a:rPr lang="pt-BR" noProof="0" smtClean="0"/>
              <a:t>13/07/2022</a:t>
            </a:fld>
            <a:endParaRPr lang="pt-BR" noProof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 noProof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160849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D41009B9-3BFA-4B31-93BD-EEAAC7A39DBA}" type="datetime1">
              <a:rPr lang="pt-BR" noProof="0" smtClean="0"/>
              <a:t>13/07/2022</a:t>
            </a:fld>
            <a:endParaRPr lang="pt-BR" noProof="0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pt-BR" noProof="0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6D22F896-40B5-4ADD-8801-0D06FADFA095}" type="slidenum">
              <a:rPr lang="pt-BR" noProof="0" smtClean="0"/>
              <a:pPr rtl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794470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 rotWithShape="1">
          <a:blip r:embed="rId3"/>
          <a:srcRect l="41029" t="16511" r="29864" b="66698"/>
          <a:stretch/>
        </p:blipFill>
        <p:spPr>
          <a:xfrm>
            <a:off x="-1" y="2934270"/>
            <a:ext cx="12192001" cy="1492453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-10336" y="1594451"/>
            <a:ext cx="12175040" cy="28366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0700"/>
              </a:lnSpc>
            </a:pPr>
            <a:r>
              <a:rPr lang="pt-BR" sz="9600" b="1" dirty="0" smtClean="0">
                <a:solidFill>
                  <a:schemeClr val="accent1">
                    <a:lumMod val="50000"/>
                  </a:schemeClr>
                </a:solidFill>
              </a:rPr>
              <a:t>AMAZONPREV    </a:t>
            </a:r>
            <a:endParaRPr lang="pt-BR" sz="9600" b="1" dirty="0">
              <a:solidFill>
                <a:schemeClr val="bg1"/>
              </a:solidFill>
            </a:endParaRPr>
          </a:p>
          <a:p>
            <a:pPr algn="ctr">
              <a:lnSpc>
                <a:spcPts val="10700"/>
              </a:lnSpc>
            </a:pPr>
            <a:r>
              <a:rPr lang="pt-BR" sz="9600" b="1" dirty="0" smtClean="0">
                <a:solidFill>
                  <a:schemeClr val="bg1"/>
                </a:solidFill>
              </a:rPr>
              <a:t>MAI-2022</a:t>
            </a:r>
            <a:endParaRPr lang="pt-BR" sz="7200" dirty="0" smtClean="0">
              <a:solidFill>
                <a:schemeClr val="bg1"/>
              </a:solidFill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-10336" y="4796710"/>
            <a:ext cx="1220233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>
                <a:solidFill>
                  <a:schemeClr val="bg1">
                    <a:lumMod val="65000"/>
                  </a:schemeClr>
                </a:solidFill>
              </a:rPr>
              <a:t>SISTEMA DE GESTÃO INTEGRADO</a:t>
            </a:r>
          </a:p>
          <a:p>
            <a:pPr algn="ctr"/>
            <a:r>
              <a:rPr lang="pt-BR" sz="2800" b="1" dirty="0" smtClean="0">
                <a:solidFill>
                  <a:schemeClr val="bg1">
                    <a:lumMod val="65000"/>
                  </a:schemeClr>
                </a:solidFill>
              </a:rPr>
              <a:t>NBR ISO 9001: 2015</a:t>
            </a:r>
          </a:p>
          <a:p>
            <a:pPr algn="ctr"/>
            <a:r>
              <a:rPr lang="pt-BR" sz="2800" b="1" dirty="0" smtClean="0">
                <a:solidFill>
                  <a:schemeClr val="bg1">
                    <a:lumMod val="65000"/>
                  </a:schemeClr>
                </a:solidFill>
              </a:rPr>
              <a:t>PRO GESTÃO</a:t>
            </a:r>
            <a:endParaRPr lang="pt-BR" sz="2800" b="1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301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Agrupar 4"/>
          <p:cNvGrpSpPr/>
          <p:nvPr/>
        </p:nvGrpSpPr>
        <p:grpSpPr>
          <a:xfrm>
            <a:off x="0" y="0"/>
            <a:ext cx="12192000" cy="1115644"/>
            <a:chOff x="-3239069" y="3178326"/>
            <a:chExt cx="12192000" cy="1115644"/>
          </a:xfrm>
        </p:grpSpPr>
        <p:pic>
          <p:nvPicPr>
            <p:cNvPr id="3" name="Imagem 2"/>
            <p:cNvPicPr>
              <a:picLocks noChangeAspect="1"/>
            </p:cNvPicPr>
            <p:nvPr/>
          </p:nvPicPr>
          <p:blipFill rotWithShape="1">
            <a:blip r:embed="rId3"/>
            <a:srcRect l="18298" t="16511" r="55655" b="66698"/>
            <a:stretch/>
          </p:blipFill>
          <p:spPr>
            <a:xfrm>
              <a:off x="5874738" y="3178326"/>
              <a:ext cx="3078193" cy="1115644"/>
            </a:xfrm>
            <a:prstGeom prst="rect">
              <a:avLst/>
            </a:prstGeom>
          </p:spPr>
        </p:pic>
        <p:pic>
          <p:nvPicPr>
            <p:cNvPr id="9" name="Imagem 8"/>
            <p:cNvPicPr>
              <a:picLocks noChangeAspect="1"/>
            </p:cNvPicPr>
            <p:nvPr/>
          </p:nvPicPr>
          <p:blipFill rotWithShape="1">
            <a:blip r:embed="rId3"/>
            <a:srcRect l="41029" t="16511" r="29864" b="66698"/>
            <a:stretch/>
          </p:blipFill>
          <p:spPr>
            <a:xfrm>
              <a:off x="-3239069" y="3178326"/>
              <a:ext cx="9113807" cy="1115644"/>
            </a:xfrm>
            <a:prstGeom prst="rect">
              <a:avLst/>
            </a:prstGeom>
          </p:spPr>
        </p:pic>
      </p:grpSp>
      <p:sp>
        <p:nvSpPr>
          <p:cNvPr id="7" name="CaixaDeTexto 6"/>
          <p:cNvSpPr txBox="1"/>
          <p:nvPr/>
        </p:nvSpPr>
        <p:spPr>
          <a:xfrm>
            <a:off x="231035" y="70186"/>
            <a:ext cx="88827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solidFill>
                  <a:schemeClr val="bg1"/>
                </a:solidFill>
              </a:rPr>
              <a:t>Foco no Cliente</a:t>
            </a:r>
          </a:p>
          <a:p>
            <a:r>
              <a:rPr lang="pt-BR" sz="2400" b="1" dirty="0" smtClean="0">
                <a:solidFill>
                  <a:srgbClr val="FFFF00"/>
                </a:solidFill>
              </a:rPr>
              <a:t>Atendimento das Reclamações de Clientes em até 5 dias úteis</a:t>
            </a:r>
            <a:endParaRPr lang="pt-BR" sz="1600" dirty="0">
              <a:solidFill>
                <a:srgbClr val="FFFF00"/>
              </a:solidFill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14131" y="1185830"/>
            <a:ext cx="9982603" cy="2784808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14131" y="4040824"/>
            <a:ext cx="9982603" cy="2628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3605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Agrupar 4"/>
          <p:cNvGrpSpPr/>
          <p:nvPr/>
        </p:nvGrpSpPr>
        <p:grpSpPr>
          <a:xfrm>
            <a:off x="0" y="0"/>
            <a:ext cx="12192000" cy="1115644"/>
            <a:chOff x="-3239069" y="3178326"/>
            <a:chExt cx="12192000" cy="1115644"/>
          </a:xfrm>
        </p:grpSpPr>
        <p:pic>
          <p:nvPicPr>
            <p:cNvPr id="3" name="Imagem 2"/>
            <p:cNvPicPr>
              <a:picLocks noChangeAspect="1"/>
            </p:cNvPicPr>
            <p:nvPr/>
          </p:nvPicPr>
          <p:blipFill rotWithShape="1">
            <a:blip r:embed="rId3"/>
            <a:srcRect l="18298" t="16511" r="55655" b="66698"/>
            <a:stretch/>
          </p:blipFill>
          <p:spPr>
            <a:xfrm>
              <a:off x="5874738" y="3178326"/>
              <a:ext cx="3078193" cy="1115644"/>
            </a:xfrm>
            <a:prstGeom prst="rect">
              <a:avLst/>
            </a:prstGeom>
          </p:spPr>
        </p:pic>
        <p:pic>
          <p:nvPicPr>
            <p:cNvPr id="9" name="Imagem 8"/>
            <p:cNvPicPr>
              <a:picLocks noChangeAspect="1"/>
            </p:cNvPicPr>
            <p:nvPr/>
          </p:nvPicPr>
          <p:blipFill rotWithShape="1">
            <a:blip r:embed="rId3"/>
            <a:srcRect l="41029" t="16511" r="29864" b="66698"/>
            <a:stretch/>
          </p:blipFill>
          <p:spPr>
            <a:xfrm>
              <a:off x="-3239069" y="3178326"/>
              <a:ext cx="9113807" cy="1115644"/>
            </a:xfrm>
            <a:prstGeom prst="rect">
              <a:avLst/>
            </a:prstGeom>
          </p:spPr>
        </p:pic>
      </p:grpSp>
      <p:sp>
        <p:nvSpPr>
          <p:cNvPr id="7" name="CaixaDeTexto 6"/>
          <p:cNvSpPr txBox="1"/>
          <p:nvPr/>
        </p:nvSpPr>
        <p:spPr>
          <a:xfrm>
            <a:off x="299275" y="56538"/>
            <a:ext cx="48985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solidFill>
                  <a:schemeClr val="bg1"/>
                </a:solidFill>
              </a:rPr>
              <a:t>Elogio ao Atendimento</a:t>
            </a:r>
          </a:p>
          <a:p>
            <a:r>
              <a:rPr lang="pt-BR" sz="2400" b="1" dirty="0" smtClean="0">
                <a:solidFill>
                  <a:srgbClr val="FFFF00"/>
                </a:solidFill>
              </a:rPr>
              <a:t>Maio de 2022</a:t>
            </a:r>
            <a:endParaRPr lang="pt-BR" sz="2400" dirty="0" smtClean="0">
              <a:solidFill>
                <a:srgbClr val="FFFF00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1675" y="2815640"/>
            <a:ext cx="10515600" cy="1325563"/>
          </a:xfrm>
        </p:spPr>
        <p:txBody>
          <a:bodyPr>
            <a:normAutofit fontScale="9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dirty="0" smtClean="0"/>
              <a:t>Atendimento de excelência. Consegui o que precisava em pouquíssimo tempo. Parabéns!   </a:t>
            </a:r>
            <a:r>
              <a:rPr lang="pt-BR" sz="1600" dirty="0" smtClean="0"/>
              <a:t>(</a:t>
            </a:r>
            <a:r>
              <a:rPr lang="pt-BR" sz="1600" dirty="0" smtClean="0"/>
              <a:t>Sra. </a:t>
            </a:r>
            <a:r>
              <a:rPr lang="pt-BR" sz="1600" dirty="0" smtClean="0"/>
              <a:t>Adélia Mendonça – Público Geral</a:t>
            </a:r>
            <a:r>
              <a:rPr lang="pt-BR" sz="1600" dirty="0" smtClean="0"/>
              <a:t>)</a:t>
            </a:r>
            <a:endParaRPr lang="pt-BR" sz="1600" dirty="0"/>
          </a:p>
        </p:txBody>
      </p:sp>
      <p:sp>
        <p:nvSpPr>
          <p:cNvPr id="22" name="Título 1"/>
          <p:cNvSpPr txBox="1">
            <a:spLocks/>
          </p:cNvSpPr>
          <p:nvPr/>
        </p:nvSpPr>
        <p:spPr>
          <a:xfrm>
            <a:off x="451675" y="132458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dirty="0" smtClean="0"/>
              <a:t>Atendimento muito bom, resolvi tudo muito rápido, muito obrigada, nota 10! </a:t>
            </a:r>
            <a:r>
              <a:rPr lang="pt-BR" sz="1600" dirty="0" smtClean="0"/>
              <a:t>(</a:t>
            </a:r>
            <a:r>
              <a:rPr lang="pt-BR" sz="1600" dirty="0" smtClean="0"/>
              <a:t>Sr. Darlene Carvalho - Pensionista)</a:t>
            </a:r>
            <a:endParaRPr lang="pt-BR" sz="1600" dirty="0"/>
          </a:p>
        </p:txBody>
      </p:sp>
      <p:sp>
        <p:nvSpPr>
          <p:cNvPr id="23" name="Título 1"/>
          <p:cNvSpPr txBox="1">
            <a:spLocks/>
          </p:cNvSpPr>
          <p:nvPr/>
        </p:nvSpPr>
        <p:spPr>
          <a:xfrm>
            <a:off x="451675" y="430669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dirty="0" smtClean="0"/>
              <a:t>O atendimento foi de ótima qualidade! </a:t>
            </a:r>
            <a:r>
              <a:rPr lang="pt-BR" sz="1700" dirty="0" smtClean="0"/>
              <a:t>(Sr. </a:t>
            </a:r>
            <a:r>
              <a:rPr lang="pt-BR" sz="1700" smtClean="0"/>
              <a:t>Rene Levy</a:t>
            </a:r>
            <a:r>
              <a:rPr lang="pt-BR" sz="1700" smtClean="0"/>
              <a:t> </a:t>
            </a:r>
            <a:r>
              <a:rPr lang="pt-BR" sz="1700" dirty="0" smtClean="0"/>
              <a:t>– Aposentado)</a:t>
            </a:r>
            <a:endParaRPr lang="pt-BR" sz="1700" dirty="0"/>
          </a:p>
        </p:txBody>
      </p:sp>
    </p:spTree>
    <p:extLst>
      <p:ext uri="{BB962C8B-B14F-4D97-AF65-F5344CB8AC3E}">
        <p14:creationId xmlns:p14="http://schemas.microsoft.com/office/powerpoint/2010/main" val="4034415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Agrupar 2"/>
          <p:cNvGrpSpPr/>
          <p:nvPr/>
        </p:nvGrpSpPr>
        <p:grpSpPr>
          <a:xfrm>
            <a:off x="0" y="2634018"/>
            <a:ext cx="12192000" cy="1115644"/>
            <a:chOff x="-3239069" y="3178326"/>
            <a:chExt cx="12192000" cy="1115644"/>
          </a:xfrm>
        </p:grpSpPr>
        <p:pic>
          <p:nvPicPr>
            <p:cNvPr id="4" name="Imagem 3"/>
            <p:cNvPicPr>
              <a:picLocks noChangeAspect="1"/>
            </p:cNvPicPr>
            <p:nvPr/>
          </p:nvPicPr>
          <p:blipFill rotWithShape="1">
            <a:blip r:embed="rId3"/>
            <a:srcRect l="18298" t="16511" r="55655" b="66698"/>
            <a:stretch/>
          </p:blipFill>
          <p:spPr>
            <a:xfrm>
              <a:off x="5874738" y="3178326"/>
              <a:ext cx="3078193" cy="1115644"/>
            </a:xfrm>
            <a:prstGeom prst="rect">
              <a:avLst/>
            </a:prstGeom>
          </p:spPr>
        </p:pic>
        <p:pic>
          <p:nvPicPr>
            <p:cNvPr id="5" name="Imagem 4"/>
            <p:cNvPicPr>
              <a:picLocks noChangeAspect="1"/>
            </p:cNvPicPr>
            <p:nvPr/>
          </p:nvPicPr>
          <p:blipFill rotWithShape="1">
            <a:blip r:embed="rId3"/>
            <a:srcRect l="41029" t="16511" r="29864" b="66698"/>
            <a:stretch/>
          </p:blipFill>
          <p:spPr>
            <a:xfrm>
              <a:off x="-3239069" y="3178326"/>
              <a:ext cx="9113807" cy="1115644"/>
            </a:xfrm>
            <a:prstGeom prst="rect">
              <a:avLst/>
            </a:prstGeom>
          </p:spPr>
        </p:pic>
      </p:grpSp>
      <p:sp>
        <p:nvSpPr>
          <p:cNvPr id="7" name="CaixaDeTexto 6"/>
          <p:cNvSpPr txBox="1"/>
          <p:nvPr/>
        </p:nvSpPr>
        <p:spPr>
          <a:xfrm>
            <a:off x="286603" y="2728155"/>
            <a:ext cx="88272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400" b="1" dirty="0" smtClean="0">
                <a:solidFill>
                  <a:schemeClr val="bg1"/>
                </a:solidFill>
              </a:rPr>
              <a:t>CONTEXTO ORGANIZACIONAL</a:t>
            </a:r>
            <a:endParaRPr lang="pt-BR" sz="5400" b="1" dirty="0">
              <a:solidFill>
                <a:schemeClr val="bg1"/>
              </a:solidFill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9639035" y="4053386"/>
            <a:ext cx="20657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>
                <a:solidFill>
                  <a:schemeClr val="bg1">
                    <a:lumMod val="65000"/>
                  </a:schemeClr>
                </a:solidFill>
              </a:rPr>
              <a:t>ISO 9001 – Item X</a:t>
            </a:r>
          </a:p>
          <a:p>
            <a:r>
              <a:rPr lang="pt-BR" b="1" dirty="0" smtClean="0">
                <a:solidFill>
                  <a:schemeClr val="bg1">
                    <a:lumMod val="65000"/>
                  </a:schemeClr>
                </a:solidFill>
              </a:rPr>
              <a:t>Pro Gestão – Item Y</a:t>
            </a:r>
          </a:p>
        </p:txBody>
      </p:sp>
    </p:spTree>
    <p:extLst>
      <p:ext uri="{BB962C8B-B14F-4D97-AF65-F5344CB8AC3E}">
        <p14:creationId xmlns:p14="http://schemas.microsoft.com/office/powerpoint/2010/main" val="2646980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eta para a Direita 17"/>
          <p:cNvSpPr/>
          <p:nvPr/>
        </p:nvSpPr>
        <p:spPr>
          <a:xfrm>
            <a:off x="297985" y="1583142"/>
            <a:ext cx="11765347" cy="4954136"/>
          </a:xfrm>
          <a:prstGeom prst="rightArrow">
            <a:avLst>
              <a:gd name="adj1" fmla="val 50000"/>
              <a:gd name="adj2" fmla="val 36226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5" name="Agrupar 4"/>
          <p:cNvGrpSpPr/>
          <p:nvPr/>
        </p:nvGrpSpPr>
        <p:grpSpPr>
          <a:xfrm>
            <a:off x="0" y="0"/>
            <a:ext cx="12192000" cy="1115644"/>
            <a:chOff x="-3239069" y="3178326"/>
            <a:chExt cx="12192000" cy="1115644"/>
          </a:xfrm>
        </p:grpSpPr>
        <p:pic>
          <p:nvPicPr>
            <p:cNvPr id="3" name="Imagem 2"/>
            <p:cNvPicPr>
              <a:picLocks noChangeAspect="1"/>
            </p:cNvPicPr>
            <p:nvPr/>
          </p:nvPicPr>
          <p:blipFill rotWithShape="1">
            <a:blip r:embed="rId3"/>
            <a:srcRect l="18298" t="16511" r="55655" b="66698"/>
            <a:stretch/>
          </p:blipFill>
          <p:spPr>
            <a:xfrm>
              <a:off x="5874738" y="3178326"/>
              <a:ext cx="3078193" cy="1115644"/>
            </a:xfrm>
            <a:prstGeom prst="rect">
              <a:avLst/>
            </a:prstGeom>
          </p:spPr>
        </p:pic>
        <p:pic>
          <p:nvPicPr>
            <p:cNvPr id="9" name="Imagem 8"/>
            <p:cNvPicPr>
              <a:picLocks noChangeAspect="1"/>
            </p:cNvPicPr>
            <p:nvPr/>
          </p:nvPicPr>
          <p:blipFill rotWithShape="1">
            <a:blip r:embed="rId3"/>
            <a:srcRect l="41029" t="16511" r="29864" b="66698"/>
            <a:stretch/>
          </p:blipFill>
          <p:spPr>
            <a:xfrm>
              <a:off x="-3239069" y="3178326"/>
              <a:ext cx="9113807" cy="1115644"/>
            </a:xfrm>
            <a:prstGeom prst="rect">
              <a:avLst/>
            </a:prstGeom>
          </p:spPr>
        </p:pic>
      </p:grpSp>
      <p:sp>
        <p:nvSpPr>
          <p:cNvPr id="7" name="CaixaDeTexto 6"/>
          <p:cNvSpPr txBox="1"/>
          <p:nvPr/>
        </p:nvSpPr>
        <p:spPr>
          <a:xfrm>
            <a:off x="299275" y="56538"/>
            <a:ext cx="48985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solidFill>
                  <a:schemeClr val="bg1"/>
                </a:solidFill>
              </a:rPr>
              <a:t>Contexto Organizacional</a:t>
            </a:r>
          </a:p>
          <a:p>
            <a:r>
              <a:rPr lang="pt-BR" sz="2400" b="1" smtClean="0">
                <a:solidFill>
                  <a:srgbClr val="FFFF00"/>
                </a:solidFill>
              </a:rPr>
              <a:t>Maio </a:t>
            </a:r>
            <a:r>
              <a:rPr lang="pt-BR" sz="2400" b="1" dirty="0" smtClean="0">
                <a:solidFill>
                  <a:srgbClr val="FFFF00"/>
                </a:solidFill>
              </a:rPr>
              <a:t>de 2022</a:t>
            </a:r>
            <a:endParaRPr lang="pt-BR" sz="2400" dirty="0" smtClean="0">
              <a:solidFill>
                <a:srgbClr val="FFFF00"/>
              </a:solidFill>
            </a:endParaRPr>
          </a:p>
        </p:txBody>
      </p:sp>
      <p:sp>
        <p:nvSpPr>
          <p:cNvPr id="17" name="Retângulo Arredondado 16"/>
          <p:cNvSpPr/>
          <p:nvPr/>
        </p:nvSpPr>
        <p:spPr>
          <a:xfrm>
            <a:off x="7212579" y="3192794"/>
            <a:ext cx="3342268" cy="1291558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solidFill>
                  <a:schemeClr val="bg1"/>
                </a:solidFill>
              </a:rPr>
              <a:t>Alcance dos indicadores previdenciários.</a:t>
            </a:r>
            <a:endParaRPr lang="pt-BR" sz="2400" b="1" dirty="0">
              <a:solidFill>
                <a:schemeClr val="bg1"/>
              </a:solidFill>
            </a:endParaRPr>
          </a:p>
        </p:txBody>
      </p:sp>
      <p:sp>
        <p:nvSpPr>
          <p:cNvPr id="19" name="CaixaDeTexto 18"/>
          <p:cNvSpPr txBox="1"/>
          <p:nvPr/>
        </p:nvSpPr>
        <p:spPr>
          <a:xfrm>
            <a:off x="846160" y="1992573"/>
            <a:ext cx="8383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/>
              <a:t>CAUSA</a:t>
            </a:r>
            <a:endParaRPr lang="pt-BR" b="1" dirty="0"/>
          </a:p>
        </p:txBody>
      </p:sp>
      <p:sp>
        <p:nvSpPr>
          <p:cNvPr id="20" name="CaixaDeTexto 19"/>
          <p:cNvSpPr txBox="1"/>
          <p:nvPr/>
        </p:nvSpPr>
        <p:spPr>
          <a:xfrm>
            <a:off x="4772623" y="1913610"/>
            <a:ext cx="838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/>
              <a:t>EFEITO</a:t>
            </a:r>
            <a:endParaRPr lang="pt-BR" b="1" dirty="0"/>
          </a:p>
        </p:txBody>
      </p:sp>
      <p:sp>
        <p:nvSpPr>
          <p:cNvPr id="21" name="CaixaDeTexto 20"/>
          <p:cNvSpPr txBox="1"/>
          <p:nvPr/>
        </p:nvSpPr>
        <p:spPr>
          <a:xfrm>
            <a:off x="8010843" y="1845185"/>
            <a:ext cx="1725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/>
              <a:t>CONSEQUÊNCIA</a:t>
            </a:r>
            <a:endParaRPr lang="pt-BR" b="1" dirty="0"/>
          </a:p>
        </p:txBody>
      </p:sp>
      <p:sp>
        <p:nvSpPr>
          <p:cNvPr id="13" name="Retângulo Arredondado 11"/>
          <p:cNvSpPr/>
          <p:nvPr/>
        </p:nvSpPr>
        <p:spPr>
          <a:xfrm>
            <a:off x="297985" y="2829403"/>
            <a:ext cx="2949378" cy="2492240"/>
          </a:xfrm>
          <a:prstGeom prst="roundRect">
            <a:avLst/>
          </a:prstGeom>
          <a:solidFill>
            <a:srgbClr val="0000CC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/>
              <a:t>Execução da ação de alinhamento do sistema de gestão, sendo uma das metas, a redução do estoque de processos previdenciários gerados na pandemia da Covid-19.</a:t>
            </a:r>
            <a:endParaRPr lang="pt-BR" b="1" dirty="0"/>
          </a:p>
        </p:txBody>
      </p:sp>
      <p:sp>
        <p:nvSpPr>
          <p:cNvPr id="16" name="Retângulo Arredondado 14"/>
          <p:cNvSpPr/>
          <p:nvPr/>
        </p:nvSpPr>
        <p:spPr>
          <a:xfrm>
            <a:off x="3572661" y="3192794"/>
            <a:ext cx="3304710" cy="1088009"/>
          </a:xfrm>
          <a:prstGeom prst="roundRect">
            <a:avLst/>
          </a:prstGeom>
          <a:solidFill>
            <a:srgbClr val="FFC00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solidFill>
                  <a:schemeClr val="tx1"/>
                </a:solidFill>
              </a:rPr>
              <a:t>Aumento nas análises dos processos previdenciários. </a:t>
            </a:r>
            <a:endParaRPr lang="pt-BR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7821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Agrupar 2"/>
          <p:cNvGrpSpPr/>
          <p:nvPr/>
        </p:nvGrpSpPr>
        <p:grpSpPr>
          <a:xfrm>
            <a:off x="0" y="2634018"/>
            <a:ext cx="12192000" cy="1115644"/>
            <a:chOff x="-3239069" y="3178326"/>
            <a:chExt cx="12192000" cy="1115644"/>
          </a:xfrm>
        </p:grpSpPr>
        <p:pic>
          <p:nvPicPr>
            <p:cNvPr id="4" name="Imagem 3"/>
            <p:cNvPicPr>
              <a:picLocks noChangeAspect="1"/>
            </p:cNvPicPr>
            <p:nvPr/>
          </p:nvPicPr>
          <p:blipFill rotWithShape="1">
            <a:blip r:embed="rId3"/>
            <a:srcRect l="18298" t="16511" r="55655" b="66698"/>
            <a:stretch/>
          </p:blipFill>
          <p:spPr>
            <a:xfrm>
              <a:off x="5874738" y="3178326"/>
              <a:ext cx="3078193" cy="1115644"/>
            </a:xfrm>
            <a:prstGeom prst="rect">
              <a:avLst/>
            </a:prstGeom>
          </p:spPr>
        </p:pic>
        <p:pic>
          <p:nvPicPr>
            <p:cNvPr id="5" name="Imagem 4"/>
            <p:cNvPicPr>
              <a:picLocks noChangeAspect="1"/>
            </p:cNvPicPr>
            <p:nvPr/>
          </p:nvPicPr>
          <p:blipFill rotWithShape="1">
            <a:blip r:embed="rId3"/>
            <a:srcRect l="41029" t="16511" r="29864" b="66698"/>
            <a:stretch/>
          </p:blipFill>
          <p:spPr>
            <a:xfrm>
              <a:off x="-3239069" y="3178326"/>
              <a:ext cx="9113807" cy="1115644"/>
            </a:xfrm>
            <a:prstGeom prst="rect">
              <a:avLst/>
            </a:prstGeom>
          </p:spPr>
        </p:pic>
      </p:grpSp>
      <p:sp>
        <p:nvSpPr>
          <p:cNvPr id="7" name="CaixaDeTexto 6"/>
          <p:cNvSpPr txBox="1"/>
          <p:nvPr/>
        </p:nvSpPr>
        <p:spPr>
          <a:xfrm>
            <a:off x="163773" y="2728155"/>
            <a:ext cx="89500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400" b="1" dirty="0" smtClean="0">
                <a:solidFill>
                  <a:schemeClr val="bg1"/>
                </a:solidFill>
              </a:rPr>
              <a:t>FOCO NO CLIENTE</a:t>
            </a:r>
            <a:endParaRPr lang="pt-BR" sz="5400" b="1" dirty="0">
              <a:solidFill>
                <a:schemeClr val="bg1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9639035" y="4053386"/>
            <a:ext cx="20657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>
                <a:solidFill>
                  <a:schemeClr val="bg1">
                    <a:lumMod val="65000"/>
                  </a:schemeClr>
                </a:solidFill>
              </a:rPr>
              <a:t>ISO 9001 – Item X</a:t>
            </a:r>
          </a:p>
          <a:p>
            <a:r>
              <a:rPr lang="pt-BR" b="1" dirty="0" smtClean="0">
                <a:solidFill>
                  <a:schemeClr val="bg1">
                    <a:lumMod val="65000"/>
                  </a:schemeClr>
                </a:solidFill>
              </a:rPr>
              <a:t>Pro Gestão – Item Y</a:t>
            </a:r>
          </a:p>
        </p:txBody>
      </p:sp>
    </p:spTree>
    <p:extLst>
      <p:ext uri="{BB962C8B-B14F-4D97-AF65-F5344CB8AC3E}">
        <p14:creationId xmlns:p14="http://schemas.microsoft.com/office/powerpoint/2010/main" val="1978246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Agrupar 4"/>
          <p:cNvGrpSpPr/>
          <p:nvPr/>
        </p:nvGrpSpPr>
        <p:grpSpPr>
          <a:xfrm>
            <a:off x="0" y="0"/>
            <a:ext cx="12192000" cy="1115644"/>
            <a:chOff x="-3239069" y="3178326"/>
            <a:chExt cx="12192000" cy="1115644"/>
          </a:xfrm>
        </p:grpSpPr>
        <p:pic>
          <p:nvPicPr>
            <p:cNvPr id="3" name="Imagem 2"/>
            <p:cNvPicPr>
              <a:picLocks noChangeAspect="1"/>
            </p:cNvPicPr>
            <p:nvPr/>
          </p:nvPicPr>
          <p:blipFill rotWithShape="1">
            <a:blip r:embed="rId3"/>
            <a:srcRect l="18298" t="16511" r="55655" b="66698"/>
            <a:stretch/>
          </p:blipFill>
          <p:spPr>
            <a:xfrm>
              <a:off x="5874738" y="3178326"/>
              <a:ext cx="3078193" cy="1115644"/>
            </a:xfrm>
            <a:prstGeom prst="rect">
              <a:avLst/>
            </a:prstGeom>
          </p:spPr>
        </p:pic>
        <p:pic>
          <p:nvPicPr>
            <p:cNvPr id="9" name="Imagem 8"/>
            <p:cNvPicPr>
              <a:picLocks noChangeAspect="1"/>
            </p:cNvPicPr>
            <p:nvPr/>
          </p:nvPicPr>
          <p:blipFill rotWithShape="1">
            <a:blip r:embed="rId3"/>
            <a:srcRect l="41029" t="16511" r="29864" b="66698"/>
            <a:stretch/>
          </p:blipFill>
          <p:spPr>
            <a:xfrm>
              <a:off x="-3239069" y="3178326"/>
              <a:ext cx="9113807" cy="1115644"/>
            </a:xfrm>
            <a:prstGeom prst="rect">
              <a:avLst/>
            </a:prstGeom>
          </p:spPr>
        </p:pic>
      </p:grpSp>
      <p:sp>
        <p:nvSpPr>
          <p:cNvPr id="7" name="CaixaDeTexto 6"/>
          <p:cNvSpPr txBox="1"/>
          <p:nvPr/>
        </p:nvSpPr>
        <p:spPr>
          <a:xfrm>
            <a:off x="231035" y="70186"/>
            <a:ext cx="88827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solidFill>
                  <a:schemeClr val="bg1"/>
                </a:solidFill>
              </a:rPr>
              <a:t>Foco no Cliente</a:t>
            </a:r>
          </a:p>
          <a:p>
            <a:r>
              <a:rPr lang="pt-BR" sz="2400" b="1" dirty="0" smtClean="0">
                <a:solidFill>
                  <a:srgbClr val="FFFF00"/>
                </a:solidFill>
              </a:rPr>
              <a:t>Satisfação dos Clientes em Relação ao Atendimento da </a:t>
            </a:r>
            <a:r>
              <a:rPr lang="pt-BR" sz="2000" b="1" dirty="0" smtClean="0">
                <a:solidFill>
                  <a:srgbClr val="FFFF00"/>
                </a:solidFill>
              </a:rPr>
              <a:t>AMAZONPREV</a:t>
            </a:r>
            <a:endParaRPr lang="pt-BR" sz="1400" dirty="0">
              <a:solidFill>
                <a:srgbClr val="FFFF00"/>
              </a:solidFill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5754" y="1156035"/>
            <a:ext cx="11455034" cy="2584928"/>
          </a:xfrm>
          <a:prstGeom prst="rect">
            <a:avLst/>
          </a:prstGeom>
        </p:spPr>
      </p:pic>
      <p:sp>
        <p:nvSpPr>
          <p:cNvPr id="10" name="Seta para cima 9"/>
          <p:cNvSpPr/>
          <p:nvPr/>
        </p:nvSpPr>
        <p:spPr>
          <a:xfrm>
            <a:off x="11394927" y="1535843"/>
            <a:ext cx="167951" cy="261257"/>
          </a:xfrm>
          <a:prstGeom prst="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CaixaDeTexto 10"/>
          <p:cNvSpPr txBox="1"/>
          <p:nvPr/>
        </p:nvSpPr>
        <p:spPr>
          <a:xfrm>
            <a:off x="11324947" y="1797100"/>
            <a:ext cx="47586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50" b="1" dirty="0" smtClean="0"/>
              <a:t>90%</a:t>
            </a:r>
            <a:endParaRPr lang="pt-BR" sz="1050" b="1" dirty="0"/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5754" y="3847257"/>
            <a:ext cx="11455034" cy="2755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0761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Agrupar 4"/>
          <p:cNvGrpSpPr/>
          <p:nvPr/>
        </p:nvGrpSpPr>
        <p:grpSpPr>
          <a:xfrm>
            <a:off x="0" y="0"/>
            <a:ext cx="12192000" cy="1115644"/>
            <a:chOff x="-3239069" y="3178326"/>
            <a:chExt cx="12192000" cy="1115644"/>
          </a:xfrm>
        </p:grpSpPr>
        <p:pic>
          <p:nvPicPr>
            <p:cNvPr id="3" name="Imagem 2"/>
            <p:cNvPicPr>
              <a:picLocks noChangeAspect="1"/>
            </p:cNvPicPr>
            <p:nvPr/>
          </p:nvPicPr>
          <p:blipFill rotWithShape="1">
            <a:blip r:embed="rId3"/>
            <a:srcRect l="18298" t="16511" r="55655" b="66698"/>
            <a:stretch/>
          </p:blipFill>
          <p:spPr>
            <a:xfrm>
              <a:off x="5874738" y="3178326"/>
              <a:ext cx="3078193" cy="1115644"/>
            </a:xfrm>
            <a:prstGeom prst="rect">
              <a:avLst/>
            </a:prstGeom>
          </p:spPr>
        </p:pic>
        <p:pic>
          <p:nvPicPr>
            <p:cNvPr id="9" name="Imagem 8"/>
            <p:cNvPicPr>
              <a:picLocks noChangeAspect="1"/>
            </p:cNvPicPr>
            <p:nvPr/>
          </p:nvPicPr>
          <p:blipFill rotWithShape="1">
            <a:blip r:embed="rId3"/>
            <a:srcRect l="41029" t="16511" r="29864" b="66698"/>
            <a:stretch/>
          </p:blipFill>
          <p:spPr>
            <a:xfrm>
              <a:off x="-3239069" y="3178326"/>
              <a:ext cx="9113807" cy="1115644"/>
            </a:xfrm>
            <a:prstGeom prst="rect">
              <a:avLst/>
            </a:prstGeom>
          </p:spPr>
        </p:pic>
      </p:grpSp>
      <p:sp>
        <p:nvSpPr>
          <p:cNvPr id="7" name="CaixaDeTexto 6"/>
          <p:cNvSpPr txBox="1"/>
          <p:nvPr/>
        </p:nvSpPr>
        <p:spPr>
          <a:xfrm>
            <a:off x="231035" y="70186"/>
            <a:ext cx="88827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solidFill>
                  <a:schemeClr val="bg1"/>
                </a:solidFill>
              </a:rPr>
              <a:t>Foco no Cliente</a:t>
            </a:r>
          </a:p>
          <a:p>
            <a:r>
              <a:rPr lang="pt-BR" sz="2400" b="1" dirty="0" smtClean="0">
                <a:solidFill>
                  <a:srgbClr val="FFFF00"/>
                </a:solidFill>
              </a:rPr>
              <a:t>Atendimento ao Cliente Através do e-mail “Fale Conosco”</a:t>
            </a:r>
            <a:endParaRPr lang="pt-BR" sz="1600" dirty="0">
              <a:solidFill>
                <a:srgbClr val="FFFF00"/>
              </a:solidFill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8265" y="1276865"/>
            <a:ext cx="10034886" cy="2611394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28265" y="4053559"/>
            <a:ext cx="10034886" cy="2688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9315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Agrupar 4"/>
          <p:cNvGrpSpPr/>
          <p:nvPr/>
        </p:nvGrpSpPr>
        <p:grpSpPr>
          <a:xfrm>
            <a:off x="0" y="0"/>
            <a:ext cx="12192000" cy="1115644"/>
            <a:chOff x="-3239069" y="3178326"/>
            <a:chExt cx="12192000" cy="1115644"/>
          </a:xfrm>
        </p:grpSpPr>
        <p:pic>
          <p:nvPicPr>
            <p:cNvPr id="3" name="Imagem 2"/>
            <p:cNvPicPr>
              <a:picLocks noChangeAspect="1"/>
            </p:cNvPicPr>
            <p:nvPr/>
          </p:nvPicPr>
          <p:blipFill rotWithShape="1">
            <a:blip r:embed="rId3"/>
            <a:srcRect l="18298" t="16511" r="55655" b="66698"/>
            <a:stretch/>
          </p:blipFill>
          <p:spPr>
            <a:xfrm>
              <a:off x="5874738" y="3178326"/>
              <a:ext cx="3078193" cy="1115644"/>
            </a:xfrm>
            <a:prstGeom prst="rect">
              <a:avLst/>
            </a:prstGeom>
          </p:spPr>
        </p:pic>
        <p:pic>
          <p:nvPicPr>
            <p:cNvPr id="9" name="Imagem 8"/>
            <p:cNvPicPr>
              <a:picLocks noChangeAspect="1"/>
            </p:cNvPicPr>
            <p:nvPr/>
          </p:nvPicPr>
          <p:blipFill rotWithShape="1">
            <a:blip r:embed="rId3"/>
            <a:srcRect l="41029" t="16511" r="29864" b="66698"/>
            <a:stretch/>
          </p:blipFill>
          <p:spPr>
            <a:xfrm>
              <a:off x="-3239069" y="3178326"/>
              <a:ext cx="9113807" cy="1115644"/>
            </a:xfrm>
            <a:prstGeom prst="rect">
              <a:avLst/>
            </a:prstGeom>
          </p:spPr>
        </p:pic>
      </p:grpSp>
      <p:sp>
        <p:nvSpPr>
          <p:cNvPr id="7" name="CaixaDeTexto 6"/>
          <p:cNvSpPr txBox="1"/>
          <p:nvPr/>
        </p:nvSpPr>
        <p:spPr>
          <a:xfrm>
            <a:off x="231035" y="70186"/>
            <a:ext cx="88827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solidFill>
                  <a:schemeClr val="bg1"/>
                </a:solidFill>
              </a:rPr>
              <a:t>Foco no Cliente</a:t>
            </a:r>
          </a:p>
          <a:p>
            <a:r>
              <a:rPr lang="pt-BR" sz="2400" b="1" dirty="0" smtClean="0">
                <a:solidFill>
                  <a:srgbClr val="FFFF00"/>
                </a:solidFill>
              </a:rPr>
              <a:t>Atendimento ao Cliente através do Telefone da Ouvidoria</a:t>
            </a:r>
            <a:endParaRPr lang="pt-BR" sz="1600" dirty="0">
              <a:solidFill>
                <a:srgbClr val="FFFF00"/>
              </a:solidFill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2908" y="1265813"/>
            <a:ext cx="9961727" cy="2755631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51836" y="4102369"/>
            <a:ext cx="8723870" cy="2578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7240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Agrupar 4"/>
          <p:cNvGrpSpPr/>
          <p:nvPr/>
        </p:nvGrpSpPr>
        <p:grpSpPr>
          <a:xfrm>
            <a:off x="0" y="0"/>
            <a:ext cx="12192000" cy="1115644"/>
            <a:chOff x="-3239069" y="3178326"/>
            <a:chExt cx="12192000" cy="1115644"/>
          </a:xfrm>
        </p:grpSpPr>
        <p:pic>
          <p:nvPicPr>
            <p:cNvPr id="3" name="Imagem 2"/>
            <p:cNvPicPr>
              <a:picLocks noChangeAspect="1"/>
            </p:cNvPicPr>
            <p:nvPr/>
          </p:nvPicPr>
          <p:blipFill rotWithShape="1">
            <a:blip r:embed="rId3"/>
            <a:srcRect l="18298" t="16511" r="55655" b="66698"/>
            <a:stretch/>
          </p:blipFill>
          <p:spPr>
            <a:xfrm>
              <a:off x="5874738" y="3178326"/>
              <a:ext cx="3078193" cy="1115644"/>
            </a:xfrm>
            <a:prstGeom prst="rect">
              <a:avLst/>
            </a:prstGeom>
          </p:spPr>
        </p:pic>
        <p:pic>
          <p:nvPicPr>
            <p:cNvPr id="9" name="Imagem 8"/>
            <p:cNvPicPr>
              <a:picLocks noChangeAspect="1"/>
            </p:cNvPicPr>
            <p:nvPr/>
          </p:nvPicPr>
          <p:blipFill rotWithShape="1">
            <a:blip r:embed="rId3"/>
            <a:srcRect l="41029" t="16511" r="29864" b="66698"/>
            <a:stretch/>
          </p:blipFill>
          <p:spPr>
            <a:xfrm>
              <a:off x="-3239069" y="3178326"/>
              <a:ext cx="9113807" cy="1115644"/>
            </a:xfrm>
            <a:prstGeom prst="rect">
              <a:avLst/>
            </a:prstGeom>
          </p:spPr>
        </p:pic>
      </p:grpSp>
      <p:sp>
        <p:nvSpPr>
          <p:cNvPr id="7" name="CaixaDeTexto 6"/>
          <p:cNvSpPr txBox="1"/>
          <p:nvPr/>
        </p:nvSpPr>
        <p:spPr>
          <a:xfrm>
            <a:off x="231035" y="70186"/>
            <a:ext cx="88827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solidFill>
                  <a:schemeClr val="bg1"/>
                </a:solidFill>
              </a:rPr>
              <a:t>Foco no Cliente</a:t>
            </a:r>
          </a:p>
          <a:p>
            <a:r>
              <a:rPr lang="pt-BR" sz="2400" b="1" dirty="0" smtClean="0">
                <a:solidFill>
                  <a:srgbClr val="FFFF00"/>
                </a:solidFill>
              </a:rPr>
              <a:t>Registro “E-OUV/E-SIC”</a:t>
            </a:r>
            <a:endParaRPr lang="pt-BR" sz="1600" dirty="0">
              <a:solidFill>
                <a:srgbClr val="FFFF00"/>
              </a:solidFill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5286" y="2132050"/>
            <a:ext cx="10790855" cy="3450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0234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77210f24a1be23c92c90fd886aa0aa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60e05723c5c1908df1a1a4ebf11d344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1E252AE-1687-4F4A-AAAD-EE8304DE909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E99C30C-D4EF-40A1-90A6-0C8077024112}">
  <ds:schemaRefs>
    <ds:schemaRef ds:uri="http://purl.org/dc/dcmitype/"/>
    <ds:schemaRef ds:uri="http://schemas.microsoft.com/office/2006/documentManagement/types"/>
    <ds:schemaRef ds:uri="http://schemas.microsoft.com/office/2006/metadata/properties"/>
    <ds:schemaRef ds:uri="http://purl.org/dc/terms/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16c05727-aa75-4e4a-9b5f-8a80a1165891"/>
    <ds:schemaRef ds:uri="71af3243-3dd4-4a8d-8c0d-dd76da1f02a5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ABA78EF8-E824-4C87-A4FF-3288A5E914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221</Words>
  <Application>Microsoft Office PowerPoint</Application>
  <PresentationFormat>Widescreen</PresentationFormat>
  <Paragraphs>45</Paragraphs>
  <Slides>10</Slides>
  <Notes>10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Tema do Office</vt:lpstr>
      <vt:lpstr>Apresentação do PowerPoint</vt:lpstr>
      <vt:lpstr>Atendimento de excelência. Consegui o que precisava em pouquíssimo tempo. Parabéns!   (Sra. Adélia Mendonça – Público Geral)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2021-08-16T19:49:09Z</dcterms:created>
  <dcterms:modified xsi:type="dcterms:W3CDTF">2022-07-13T17:20:39Z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