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5"/>
  </p:notesMasterIdLst>
  <p:handoutMasterIdLst>
    <p:handoutMasterId r:id="rId16"/>
  </p:handoutMasterIdLst>
  <p:sldIdLst>
    <p:sldId id="264" r:id="rId5"/>
    <p:sldId id="285" r:id="rId6"/>
    <p:sldId id="284" r:id="rId7"/>
    <p:sldId id="316" r:id="rId8"/>
    <p:sldId id="287" r:id="rId9"/>
    <p:sldId id="291" r:id="rId10"/>
    <p:sldId id="357" r:id="rId11"/>
    <p:sldId id="305" r:id="rId12"/>
    <p:sldId id="306" r:id="rId13"/>
    <p:sldId id="307" r:id="rId14"/>
  </p:sldIdLst>
  <p:sldSz cx="12192000" cy="6858000"/>
  <p:notesSz cx="6858000" cy="9144000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12" y="120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7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D90096A-944F-446E-A6AD-E32C0814D24F}" type="datetime1">
              <a:rPr lang="pt-BR" smtClean="0"/>
              <a:t>13/07/2022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7ABD897-4713-476D-AE20-02959326209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1369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9544A0D-EA56-44CE-9109-6085F9102635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FCC149C-479E-4175-B238-B83A279FCF50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28973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930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4391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867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6464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9818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0537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0271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5738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1913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FCC149C-479E-4175-B238-B83A279FCF5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46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90A0BE5-B5F9-4A2E-A1FB-E7CE3178CF78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3980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B4A2996-4177-4C84-B80D-D71A8B6FB638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3111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AFFE6A5-DAB3-466D-8CD6-425C7BB25F36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1251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4AC44A5-B189-4294-AD3B-45C2F3811313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8651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D48247D-8F55-4C67-8CEC-FB91C19077C6}" type="datetime1">
              <a:rPr lang="pt-BR" noProof="0" smtClean="0"/>
              <a:t>13/07/2022</a:t>
            </a:fld>
            <a:endParaRPr lang="en-US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noProof="0" smtClean="0"/>
              <a:t>‹nº›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2010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41009B9-3BFA-4B31-93BD-EEAAC7A39DBA}" type="datetime1">
              <a:rPr lang="pt-BR" noProof="0" smtClean="0"/>
              <a:t>13/07/2022</a:t>
            </a:fld>
            <a:endParaRPr lang="pt-BR" noProof="0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102924788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45EC97-02D3-4D28-9DF9-8EB0057ADB76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04836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3E5CBDD-144E-4B99-A727-A77DC1941B60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0603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43751C-F402-4BAC-8E94-44673F7357CE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030425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4348B61-B754-4C3E-84BD-3EECCF51B78F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1288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75D2905-4C56-46A4-94B3-221175073042}" type="datetime1">
              <a:rPr lang="pt-BR" noProof="0" smtClean="0"/>
              <a:t>13/07/2022</a:t>
            </a:fld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 noProof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6084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41009B9-3BFA-4B31-93BD-EEAAC7A39DBA}" type="datetime1">
              <a:rPr lang="pt-BR" noProof="0" smtClean="0"/>
              <a:t>13/07/2022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79447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3"/>
          <a:srcRect l="41029" t="16511" r="29864" b="66698"/>
          <a:stretch/>
        </p:blipFill>
        <p:spPr>
          <a:xfrm>
            <a:off x="-1" y="2934270"/>
            <a:ext cx="12192001" cy="149245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-10336" y="1594451"/>
            <a:ext cx="12175040" cy="2836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accent1">
                    <a:lumMod val="50000"/>
                  </a:schemeClr>
                </a:solidFill>
              </a:rPr>
              <a:t>AMAZONPREV    </a:t>
            </a:r>
            <a:endParaRPr lang="pt-BR" sz="9600" b="1" dirty="0">
              <a:solidFill>
                <a:schemeClr val="bg1"/>
              </a:solidFill>
            </a:endParaRPr>
          </a:p>
          <a:p>
            <a:pPr algn="ctr">
              <a:lnSpc>
                <a:spcPts val="10700"/>
              </a:lnSpc>
            </a:pPr>
            <a:r>
              <a:rPr lang="pt-BR" sz="9600" b="1" dirty="0" smtClean="0">
                <a:solidFill>
                  <a:schemeClr val="bg1"/>
                </a:solidFill>
              </a:rPr>
              <a:t>MAR-2022</a:t>
            </a:r>
            <a:endParaRPr lang="pt-BR" sz="7200" dirty="0" smtClean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-10336" y="4796710"/>
            <a:ext cx="122023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SISTEMA DE GESTÃO INTEGRADO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NBR ISO 9001: 2015</a:t>
            </a:r>
          </a:p>
          <a:p>
            <a:pPr algn="ctr"/>
            <a:r>
              <a:rPr lang="pt-BR" sz="2800" b="1" dirty="0" smtClean="0">
                <a:solidFill>
                  <a:schemeClr val="bg1">
                    <a:lumMod val="65000"/>
                  </a:schemeClr>
                </a:solidFill>
              </a:rPr>
              <a:t>PRO GESTÃO</a:t>
            </a:r>
            <a:endParaRPr lang="pt-BR" sz="2800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0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das Reclamações de Clientes em até 5 dias úteis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8845" y="4038030"/>
            <a:ext cx="10150912" cy="270567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8845" y="1185830"/>
            <a:ext cx="10150912" cy="272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94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Elogio ao Atendimento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Março 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1675" y="2815640"/>
            <a:ext cx="10515600" cy="1325563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Estou aqui para elogiar o atendimento que tive hoje por pessoas maravilhosas! </a:t>
            </a:r>
            <a:r>
              <a:rPr lang="pt-BR" sz="1600" dirty="0" smtClean="0"/>
              <a:t>(</a:t>
            </a:r>
            <a:r>
              <a:rPr lang="pt-BR" sz="1600" dirty="0" smtClean="0"/>
              <a:t>Sr. </a:t>
            </a:r>
            <a:r>
              <a:rPr lang="pt-BR" sz="1600" dirty="0" err="1" smtClean="0"/>
              <a:t>Hidelmagno</a:t>
            </a:r>
            <a:r>
              <a:rPr lang="pt-BR" sz="1600" dirty="0" smtClean="0"/>
              <a:t> Pereira </a:t>
            </a:r>
            <a:r>
              <a:rPr lang="pt-BR" sz="1600" dirty="0" smtClean="0"/>
              <a:t>– Pensionista)</a:t>
            </a:r>
            <a:endParaRPr lang="pt-BR" sz="1600" dirty="0"/>
          </a:p>
        </p:txBody>
      </p:sp>
      <p:sp>
        <p:nvSpPr>
          <p:cNvPr id="22" name="Título 1"/>
          <p:cNvSpPr txBox="1">
            <a:spLocks/>
          </p:cNvSpPr>
          <p:nvPr/>
        </p:nvSpPr>
        <p:spPr>
          <a:xfrm>
            <a:off x="451675" y="132458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Ótimo atendimento no guichê</a:t>
            </a:r>
            <a:r>
              <a:rPr lang="pt-BR" dirty="0" smtClean="0"/>
              <a:t>! </a:t>
            </a:r>
            <a:r>
              <a:rPr lang="pt-BR" sz="1600" dirty="0" smtClean="0"/>
              <a:t>(</a:t>
            </a:r>
            <a:r>
              <a:rPr lang="pt-BR" sz="1600" dirty="0" smtClean="0"/>
              <a:t>Sr. </a:t>
            </a:r>
            <a:r>
              <a:rPr lang="pt-BR" sz="1600" dirty="0" err="1" smtClean="0"/>
              <a:t>Izidoro</a:t>
            </a:r>
            <a:r>
              <a:rPr lang="pt-BR" sz="1600" dirty="0" smtClean="0"/>
              <a:t> </a:t>
            </a:r>
            <a:r>
              <a:rPr lang="pt-BR" sz="1600" dirty="0" err="1" smtClean="0"/>
              <a:t>Antonio</a:t>
            </a:r>
            <a:r>
              <a:rPr lang="pt-BR" sz="1600" dirty="0" smtClean="0"/>
              <a:t> </a:t>
            </a:r>
            <a:r>
              <a:rPr lang="pt-BR" sz="1600" dirty="0" smtClean="0"/>
              <a:t>– </a:t>
            </a:r>
            <a:r>
              <a:rPr lang="pt-BR" sz="1600" dirty="0" smtClean="0"/>
              <a:t>Aposentado)</a:t>
            </a:r>
            <a:endParaRPr lang="pt-BR" sz="1600" dirty="0"/>
          </a:p>
        </p:txBody>
      </p:sp>
      <p:sp>
        <p:nvSpPr>
          <p:cNvPr id="23" name="Título 1"/>
          <p:cNvSpPr txBox="1">
            <a:spLocks/>
          </p:cNvSpPr>
          <p:nvPr/>
        </p:nvSpPr>
        <p:spPr>
          <a:xfrm>
            <a:off x="451675" y="43066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pt-BR" dirty="0" smtClean="0"/>
              <a:t>Informar que o atendimento feito pelo recepcionista é excelente! </a:t>
            </a:r>
            <a:r>
              <a:rPr lang="pt-BR" sz="1700" dirty="0" smtClean="0"/>
              <a:t>(Sr. </a:t>
            </a:r>
            <a:r>
              <a:rPr lang="pt-BR" sz="1700" smtClean="0"/>
              <a:t>Jefferson Leite</a:t>
            </a:r>
            <a:r>
              <a:rPr lang="pt-BR" sz="1700" smtClean="0"/>
              <a:t> </a:t>
            </a:r>
            <a:r>
              <a:rPr lang="pt-BR" sz="1700" dirty="0" smtClean="0"/>
              <a:t>– Aposentado)</a:t>
            </a: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403441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86603" y="2728155"/>
            <a:ext cx="88272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CONTEXTO ORGANIZACIONAL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264698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ta para a Direita 17"/>
          <p:cNvSpPr/>
          <p:nvPr/>
        </p:nvSpPr>
        <p:spPr>
          <a:xfrm>
            <a:off x="299275" y="1583143"/>
            <a:ext cx="11765347" cy="4954136"/>
          </a:xfrm>
          <a:prstGeom prst="rightArrow">
            <a:avLst>
              <a:gd name="adj1" fmla="val 50000"/>
              <a:gd name="adj2" fmla="val 36226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99275" y="56538"/>
            <a:ext cx="4898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Contexto Organizacional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Março de 2022</a:t>
            </a:r>
            <a:endParaRPr lang="pt-BR" sz="2400" dirty="0" smtClean="0">
              <a:solidFill>
                <a:srgbClr val="FFFF00"/>
              </a:solidFill>
            </a:endParaRPr>
          </a:p>
        </p:txBody>
      </p:sp>
      <p:sp>
        <p:nvSpPr>
          <p:cNvPr id="11" name="Retângulo Arredondado 10"/>
          <p:cNvSpPr/>
          <p:nvPr/>
        </p:nvSpPr>
        <p:spPr>
          <a:xfrm>
            <a:off x="3774092" y="3302760"/>
            <a:ext cx="3304710" cy="1514901"/>
          </a:xfrm>
          <a:prstGeom prst="roundRect">
            <a:avLst/>
          </a:prstGeom>
          <a:solidFill>
            <a:srgbClr val="FFC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tx1"/>
                </a:solidFill>
              </a:rPr>
              <a:t>Dificuldades/Não Acesso aos Sistemas e Pastas de Documentos.</a:t>
            </a:r>
            <a:endParaRPr lang="pt-BR" sz="2400" b="1" dirty="0">
              <a:solidFill>
                <a:schemeClr val="tx1"/>
              </a:solidFill>
            </a:endParaRPr>
          </a:p>
        </p:txBody>
      </p:sp>
      <p:sp>
        <p:nvSpPr>
          <p:cNvPr id="14" name="Retângulo Arredondado 13"/>
          <p:cNvSpPr/>
          <p:nvPr/>
        </p:nvSpPr>
        <p:spPr>
          <a:xfrm>
            <a:off x="304636" y="3483299"/>
            <a:ext cx="2949378" cy="1153824"/>
          </a:xfrm>
          <a:prstGeom prst="roundRect">
            <a:avLst/>
          </a:prstGeom>
          <a:solidFill>
            <a:srgbClr val="0000CC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/>
              <a:t>Instabilidade de Internet e Rede de Dados.</a:t>
            </a:r>
            <a:endParaRPr lang="pt-BR" sz="2400" b="1" dirty="0"/>
          </a:p>
        </p:txBody>
      </p:sp>
      <p:sp>
        <p:nvSpPr>
          <p:cNvPr id="17" name="Retângulo Arredondado 16"/>
          <p:cNvSpPr/>
          <p:nvPr/>
        </p:nvSpPr>
        <p:spPr>
          <a:xfrm>
            <a:off x="7598880" y="3100481"/>
            <a:ext cx="3342268" cy="1919457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Redução da produtividade nos trabalhos executados no âmbito da </a:t>
            </a:r>
            <a:r>
              <a:rPr lang="pt-BR" sz="2400" b="1" dirty="0" err="1" smtClean="0">
                <a:solidFill>
                  <a:schemeClr val="bg1"/>
                </a:solidFill>
              </a:rPr>
              <a:t>Amazonprev</a:t>
            </a:r>
            <a:r>
              <a:rPr lang="pt-BR" sz="2400" b="1" dirty="0" smtClean="0">
                <a:solidFill>
                  <a:schemeClr val="bg1"/>
                </a:solidFill>
              </a:rPr>
              <a:t>.</a:t>
            </a:r>
            <a:endParaRPr lang="pt-BR" sz="2400" b="1" dirty="0">
              <a:solidFill>
                <a:schemeClr val="bg1"/>
              </a:solidFill>
            </a:endParaRPr>
          </a:p>
        </p:txBody>
      </p:sp>
      <p:sp>
        <p:nvSpPr>
          <p:cNvPr id="19" name="CaixaDeTexto 18"/>
          <p:cNvSpPr txBox="1"/>
          <p:nvPr/>
        </p:nvSpPr>
        <p:spPr>
          <a:xfrm>
            <a:off x="1360172" y="2044347"/>
            <a:ext cx="838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CAUSA</a:t>
            </a:r>
            <a:endParaRPr lang="pt-BR" b="1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5007005" y="2044347"/>
            <a:ext cx="838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EFEITO</a:t>
            </a:r>
            <a:endParaRPr lang="pt-BR" b="1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8407053" y="2044347"/>
            <a:ext cx="172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CONSEQUÊNCIA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20554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Agrupar 2"/>
          <p:cNvGrpSpPr/>
          <p:nvPr/>
        </p:nvGrpSpPr>
        <p:grpSpPr>
          <a:xfrm>
            <a:off x="0" y="2634018"/>
            <a:ext cx="12192000" cy="1115644"/>
            <a:chOff x="-3239069" y="3178326"/>
            <a:chExt cx="12192000" cy="1115644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5" name="Imagem 4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163773" y="2728155"/>
            <a:ext cx="8950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FOCO NO CLIENTE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639035" y="4053386"/>
            <a:ext cx="2065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ISO 9001 – Item X</a:t>
            </a:r>
          </a:p>
          <a:p>
            <a:r>
              <a:rPr lang="pt-BR" b="1" dirty="0" smtClean="0">
                <a:solidFill>
                  <a:schemeClr val="bg1">
                    <a:lumMod val="65000"/>
                  </a:schemeClr>
                </a:solidFill>
              </a:rPr>
              <a:t>Pro Gestão – Item Y</a:t>
            </a:r>
          </a:p>
        </p:txBody>
      </p:sp>
    </p:spTree>
    <p:extLst>
      <p:ext uri="{BB962C8B-B14F-4D97-AF65-F5344CB8AC3E}">
        <p14:creationId xmlns:p14="http://schemas.microsoft.com/office/powerpoint/2010/main" val="197824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000" b="1" dirty="0" smtClean="0">
                <a:solidFill>
                  <a:srgbClr val="FFFF00"/>
                </a:solidFill>
              </a:rPr>
              <a:t>Satisfação dos Clientes em Relação ao Atendimento da AMAZONPREV</a:t>
            </a:r>
            <a:endParaRPr lang="pt-BR" sz="1400" dirty="0">
              <a:solidFill>
                <a:srgbClr val="FFFF00"/>
              </a:solidFill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035" y="1380579"/>
            <a:ext cx="11717528" cy="258492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035" y="4102370"/>
            <a:ext cx="11717528" cy="2608674"/>
          </a:xfrm>
          <a:prstGeom prst="rect">
            <a:avLst/>
          </a:prstGeom>
        </p:spPr>
      </p:pic>
      <p:sp>
        <p:nvSpPr>
          <p:cNvPr id="10" name="Seta para cima 9"/>
          <p:cNvSpPr/>
          <p:nvPr/>
        </p:nvSpPr>
        <p:spPr>
          <a:xfrm>
            <a:off x="11430000" y="1534885"/>
            <a:ext cx="293914" cy="538843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1283447" y="2177766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 smtClean="0"/>
              <a:t>90%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66364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e-mail “Fale Conosco”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4200" y="3962501"/>
            <a:ext cx="9986113" cy="268856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4199" y="1156035"/>
            <a:ext cx="9986113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75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Atendimento ao Cliente através do Telefone da Ouvidoria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2371" y="4102369"/>
            <a:ext cx="9961727" cy="2576017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2371" y="1231191"/>
            <a:ext cx="9961727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45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Agrupar 4"/>
          <p:cNvGrpSpPr/>
          <p:nvPr/>
        </p:nvGrpSpPr>
        <p:grpSpPr>
          <a:xfrm>
            <a:off x="0" y="0"/>
            <a:ext cx="12192000" cy="1115644"/>
            <a:chOff x="-3239069" y="3178326"/>
            <a:chExt cx="12192000" cy="1115644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 rotWithShape="1">
            <a:blip r:embed="rId3"/>
            <a:srcRect l="18298" t="16511" r="55655" b="66698"/>
            <a:stretch/>
          </p:blipFill>
          <p:spPr>
            <a:xfrm>
              <a:off x="5874738" y="3178326"/>
              <a:ext cx="3078193" cy="1115644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/>
            <a:srcRect l="41029" t="16511" r="29864" b="66698"/>
            <a:stretch/>
          </p:blipFill>
          <p:spPr>
            <a:xfrm>
              <a:off x="-3239069" y="3178326"/>
              <a:ext cx="9113807" cy="1115644"/>
            </a:xfrm>
            <a:prstGeom prst="rect">
              <a:avLst/>
            </a:prstGeom>
          </p:spPr>
        </p:pic>
      </p:grpSp>
      <p:sp>
        <p:nvSpPr>
          <p:cNvPr id="7" name="CaixaDeTexto 6"/>
          <p:cNvSpPr txBox="1"/>
          <p:nvPr/>
        </p:nvSpPr>
        <p:spPr>
          <a:xfrm>
            <a:off x="231035" y="70186"/>
            <a:ext cx="88827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>
                <a:solidFill>
                  <a:schemeClr val="bg1"/>
                </a:solidFill>
              </a:rPr>
              <a:t>Foco no Cliente</a:t>
            </a:r>
          </a:p>
          <a:p>
            <a:r>
              <a:rPr lang="pt-BR" sz="2400" b="1" dirty="0" smtClean="0">
                <a:solidFill>
                  <a:srgbClr val="FFFF00"/>
                </a:solidFill>
              </a:rPr>
              <a:t>Registro “E- Sic / E- </a:t>
            </a:r>
            <a:r>
              <a:rPr lang="pt-BR" sz="2400" b="1" dirty="0" err="1" smtClean="0">
                <a:solidFill>
                  <a:srgbClr val="FFFF00"/>
                </a:solidFill>
              </a:rPr>
              <a:t>Ouv</a:t>
            </a:r>
            <a:r>
              <a:rPr lang="pt-BR" sz="2400" b="1" dirty="0" smtClean="0">
                <a:solidFill>
                  <a:srgbClr val="FFFF00"/>
                </a:solidFill>
              </a:rPr>
              <a:t>”</a:t>
            </a:r>
            <a:endParaRPr lang="pt-BR" sz="1600" dirty="0">
              <a:solidFill>
                <a:srgbClr val="FFFF00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572" y="1703682"/>
            <a:ext cx="10790855" cy="345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31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BA78EF8-E824-4C87-A4FF-3288A5E914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E252AE-1687-4F4A-AAAD-EE8304DE90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99C30C-D4EF-40A1-90A6-0C8077024112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16c05727-aa75-4e4a-9b5f-8a80a1165891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204</Words>
  <Application>Microsoft Office PowerPoint</Application>
  <PresentationFormat>Widescreen</PresentationFormat>
  <Paragraphs>45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Estou aqui para elogiar o atendimento que tive hoje por pessoas maravilhosas! (Sr. Hidelmagno Pereira – Pensionista)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2021-08-16T19:49:09Z</dcterms:created>
  <dcterms:modified xsi:type="dcterms:W3CDTF">2022-07-13T17:05:05Z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