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5"/>
  </p:notesMasterIdLst>
  <p:handoutMasterIdLst>
    <p:handoutMasterId r:id="rId16"/>
  </p:handoutMasterIdLst>
  <p:sldIdLst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</p:sldIdLst>
  <p:sldSz cx="12192000" cy="6858000"/>
  <p:notesSz cx="6858000" cy="91440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133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D90096A-944F-446E-A6AD-E32C0814D24F}" type="datetime1">
              <a:rPr lang="pt-BR" smtClean="0"/>
              <a:t>04/01/2023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7ABD897-4713-476D-AE20-0295932620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1369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9544A0D-EA56-44CE-9109-6085F9102635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FCC149C-479E-4175-B238-B83A279FCF50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28973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984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714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8909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1712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827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847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1202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62346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2800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0351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90A0BE5-B5F9-4A2E-A1FB-E7CE3178CF78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3980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4A2996-4177-4C84-B80D-D71A8B6FB638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311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FFE6A5-DAB3-466D-8CD6-425C7BB25F36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1251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AC44A5-B189-4294-AD3B-45C2F3811313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8651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D48247D-8F55-4C67-8CEC-FB91C19077C6}" type="datetime1">
              <a:rPr lang="pt-BR" noProof="0" smtClean="0"/>
              <a:t>04/01/2023</a:t>
            </a:fld>
            <a:endParaRPr lang="en-US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noProof="0" smtClean="0"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2010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1009B9-3BFA-4B31-93BD-EEAAC7A39DBA}" type="datetime1">
              <a:rPr lang="pt-BR" noProof="0" smtClean="0"/>
              <a:t>04/01/2023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02924788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45EC97-02D3-4D28-9DF9-8EB0057ADB76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04836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E5CBDD-144E-4B99-A727-A77DC1941B60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0603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43751C-F402-4BAC-8E94-44673F7357CE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3042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348B61-B754-4C3E-84BD-3EECCF51B78F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1288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75D2905-4C56-46A4-94B3-221175073042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6084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41009B9-3BFA-4B31-93BD-EEAAC7A39DBA}" type="datetime1">
              <a:rPr lang="pt-BR" noProof="0" smtClean="0"/>
              <a:t>04/01/2023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79447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/>
          <a:srcRect l="41029" t="16511" r="29864" b="66698"/>
          <a:stretch/>
        </p:blipFill>
        <p:spPr>
          <a:xfrm>
            <a:off x="-1" y="2934270"/>
            <a:ext cx="12192001" cy="14924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-10336" y="1594451"/>
            <a:ext cx="12175040" cy="283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700"/>
              </a:lnSpc>
            </a:pPr>
            <a:r>
              <a:rPr lang="pt-BR" sz="9600" b="1" dirty="0">
                <a:solidFill>
                  <a:schemeClr val="accent1">
                    <a:lumMod val="50000"/>
                  </a:schemeClr>
                </a:solidFill>
              </a:rPr>
              <a:t>AMAZONPREV    </a:t>
            </a:r>
            <a:endParaRPr lang="pt-BR" sz="9600" b="1" dirty="0">
              <a:solidFill>
                <a:schemeClr val="bg1"/>
              </a:solidFill>
            </a:endParaRPr>
          </a:p>
          <a:p>
            <a:pPr algn="ctr">
              <a:lnSpc>
                <a:spcPts val="10700"/>
              </a:lnSpc>
            </a:pPr>
            <a:r>
              <a:rPr lang="pt-BR" sz="9600" b="1" dirty="0">
                <a:solidFill>
                  <a:schemeClr val="bg1"/>
                </a:solidFill>
              </a:rPr>
              <a:t>OUT-2022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-10336" y="4796710"/>
            <a:ext cx="12202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>
                    <a:lumMod val="65000"/>
                  </a:schemeClr>
                </a:solidFill>
              </a:rPr>
              <a:t>SISTEMA DE GESTÃO INTEGRADO</a:t>
            </a:r>
          </a:p>
          <a:p>
            <a:pPr algn="ctr"/>
            <a:r>
              <a:rPr lang="pt-BR" sz="2800" b="1" dirty="0">
                <a:solidFill>
                  <a:schemeClr val="bg1">
                    <a:lumMod val="65000"/>
                  </a:schemeClr>
                </a:solidFill>
              </a:rPr>
              <a:t>NBR ISO 9001: 2015</a:t>
            </a:r>
          </a:p>
          <a:p>
            <a:pPr algn="ctr"/>
            <a:r>
              <a:rPr lang="pt-BR" sz="2800" b="1" dirty="0">
                <a:solidFill>
                  <a:schemeClr val="bg1">
                    <a:lumMod val="65000"/>
                  </a:schemeClr>
                </a:solidFill>
              </a:rPr>
              <a:t>PRO GESTÃO</a:t>
            </a:r>
          </a:p>
        </p:txBody>
      </p:sp>
    </p:spTree>
    <p:extLst>
      <p:ext uri="{BB962C8B-B14F-4D97-AF65-F5344CB8AC3E}">
        <p14:creationId xmlns:p14="http://schemas.microsoft.com/office/powerpoint/2010/main" val="1152159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>
                <a:solidFill>
                  <a:srgbClr val="FFFF00"/>
                </a:solidFill>
              </a:rPr>
              <a:t>Atendimento das Reclamações de Clientes em até 5 dias úteis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9292" y="1102804"/>
            <a:ext cx="8144962" cy="2863879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9292" y="4077729"/>
            <a:ext cx="8144962" cy="267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000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Elogio ao Atendimento</a:t>
            </a:r>
            <a:r>
              <a:rPr lang="pt-BR" sz="2400" b="1" dirty="0">
                <a:solidFill>
                  <a:srgbClr val="FFFF00"/>
                </a:solidFill>
              </a:rPr>
              <a:t> Outubro de 2022</a:t>
            </a:r>
            <a:endParaRPr lang="pt-BR" sz="2400" dirty="0">
              <a:solidFill>
                <a:srgbClr val="FFFF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1675" y="2815640"/>
            <a:ext cx="10515600" cy="1325563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Atendimento rápido, esclareceram todas as minhas dúvidas!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(Sra.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Cleomistes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Silva 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Aposentado)  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451675" y="132458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atendente é muito atenciosa.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(Sr. Donato Marinho – 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Aposentado)     </a:t>
            </a:r>
            <a:endParaRPr lang="pt-BR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ítulo 1"/>
          <p:cNvSpPr txBox="1">
            <a:spLocks/>
          </p:cNvSpPr>
          <p:nvPr/>
        </p:nvSpPr>
        <p:spPr>
          <a:xfrm>
            <a:off x="451675" y="43066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atendimento é humanizado, muito obrigada! 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(Sra.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Sandra Maria de Almeida – 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Aposentada)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29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86603" y="2728155"/>
            <a:ext cx="8827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solidFill>
                  <a:schemeClr val="bg1"/>
                </a:solidFill>
              </a:rPr>
              <a:t>CONTEXTO ORGANIZACIONAL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4106966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ta para a Direita 17"/>
          <p:cNvSpPr/>
          <p:nvPr/>
        </p:nvSpPr>
        <p:spPr>
          <a:xfrm>
            <a:off x="297985" y="1583142"/>
            <a:ext cx="11765347" cy="4954136"/>
          </a:xfrm>
          <a:prstGeom prst="rightArrow">
            <a:avLst>
              <a:gd name="adj1" fmla="val 50000"/>
              <a:gd name="adj2" fmla="val 36226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Contexto Organizacional</a:t>
            </a:r>
          </a:p>
          <a:p>
            <a:r>
              <a:rPr lang="pt-BR" sz="2400" b="1" dirty="0">
                <a:solidFill>
                  <a:srgbClr val="FFFF00"/>
                </a:solidFill>
              </a:rPr>
              <a:t>Outubro de 2022</a:t>
            </a:r>
            <a:endParaRPr lang="pt-BR" sz="2400" dirty="0">
              <a:solidFill>
                <a:srgbClr val="FFFF00"/>
              </a:solidFill>
            </a:endParaRPr>
          </a:p>
        </p:txBody>
      </p:sp>
      <p:sp>
        <p:nvSpPr>
          <p:cNvPr id="15" name="Retângulo Arredondado 14"/>
          <p:cNvSpPr/>
          <p:nvPr/>
        </p:nvSpPr>
        <p:spPr>
          <a:xfrm>
            <a:off x="3539710" y="3516205"/>
            <a:ext cx="3304710" cy="1088009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17" name="Retângulo Arredondado 16"/>
          <p:cNvSpPr/>
          <p:nvPr/>
        </p:nvSpPr>
        <p:spPr>
          <a:xfrm>
            <a:off x="7196104" y="3031109"/>
            <a:ext cx="3342268" cy="171961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846160" y="1992573"/>
            <a:ext cx="83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CAUSA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4772623" y="1913610"/>
            <a:ext cx="83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EFEITO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8010843" y="1845185"/>
            <a:ext cx="172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CONSEQUÊNCIA</a:t>
            </a:r>
          </a:p>
        </p:txBody>
      </p:sp>
      <p:sp>
        <p:nvSpPr>
          <p:cNvPr id="13" name="Retângulo Arredondado 11"/>
          <p:cNvSpPr/>
          <p:nvPr/>
        </p:nvSpPr>
        <p:spPr>
          <a:xfrm>
            <a:off x="297985" y="2829404"/>
            <a:ext cx="2949378" cy="2768754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/>
          </a:p>
        </p:txBody>
      </p:sp>
      <p:sp>
        <p:nvSpPr>
          <p:cNvPr id="14" name="Retângulo Arredondado 11"/>
          <p:cNvSpPr/>
          <p:nvPr/>
        </p:nvSpPr>
        <p:spPr>
          <a:xfrm>
            <a:off x="297985" y="2771336"/>
            <a:ext cx="2949378" cy="2768754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/>
              <a:t>Execução da ação de alinhamento do sistema de gestão, sendo uma das metas, a redução do estoque de processos previdenciários gerados na pandemia da </a:t>
            </a:r>
            <a:r>
              <a:rPr lang="pt-BR" sz="2000" b="1" dirty="0" smtClean="0"/>
              <a:t>Covid-19.</a:t>
            </a:r>
            <a:endParaRPr lang="pt-BR" sz="2000" b="1" dirty="0"/>
          </a:p>
        </p:txBody>
      </p:sp>
      <p:sp>
        <p:nvSpPr>
          <p:cNvPr id="16" name="Retângulo Arredondado 14"/>
          <p:cNvSpPr/>
          <p:nvPr/>
        </p:nvSpPr>
        <p:spPr>
          <a:xfrm>
            <a:off x="3539710" y="3012913"/>
            <a:ext cx="3304710" cy="1756012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Aumento nas análises dos processos previdenciários;</a:t>
            </a:r>
          </a:p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Erros de tramitação e falha de gestão de </a:t>
            </a:r>
            <a:r>
              <a:rPr lang="pt-BR" sz="2000" b="1" smtClean="0">
                <a:solidFill>
                  <a:schemeClr val="tx1"/>
                </a:solidFill>
              </a:rPr>
              <a:t>tempo na </a:t>
            </a:r>
            <a:r>
              <a:rPr lang="pt-BR" sz="2000" b="1" dirty="0" smtClean="0">
                <a:solidFill>
                  <a:schemeClr val="tx1"/>
                </a:solidFill>
              </a:rPr>
              <a:t>análise processual.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22" name="Retângulo Arredondado 16"/>
          <p:cNvSpPr/>
          <p:nvPr/>
        </p:nvSpPr>
        <p:spPr>
          <a:xfrm>
            <a:off x="7196104" y="3110633"/>
            <a:ext cx="3342268" cy="156057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Perca de indicadores previdenciários.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260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163773" y="2728155"/>
            <a:ext cx="8950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solidFill>
                  <a:schemeClr val="bg1"/>
                </a:solidFill>
              </a:rPr>
              <a:t>FOCO NO CLIENTE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363396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>
                <a:solidFill>
                  <a:srgbClr val="FFFF00"/>
                </a:solidFill>
              </a:rPr>
              <a:t>Satisfação dos Clientes em Relação ao Atendimento da </a:t>
            </a:r>
            <a:r>
              <a:rPr lang="pt-BR" sz="2000" b="1" dirty="0">
                <a:solidFill>
                  <a:srgbClr val="FFFF00"/>
                </a:solidFill>
              </a:rPr>
              <a:t>AMAZONPREV</a:t>
            </a:r>
            <a:endParaRPr lang="pt-BR" sz="14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810" y="1256016"/>
            <a:ext cx="11723624" cy="258492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1575" y="1357396"/>
            <a:ext cx="646232" cy="79864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810" y="3840944"/>
            <a:ext cx="11723624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42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>
                <a:solidFill>
                  <a:srgbClr val="FFFF00"/>
                </a:solidFill>
              </a:rPr>
              <a:t>Atendimento ao Cliente Através do e-mail “Fale Conosco”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5563" y="1156035"/>
            <a:ext cx="7291448" cy="2755631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182" y="3999507"/>
            <a:ext cx="9992210" cy="268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384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>
                <a:solidFill>
                  <a:srgbClr val="FFFF00"/>
                </a:solidFill>
              </a:rPr>
              <a:t>Atendimento ao Cliente através do Telefone da Ouvidoria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026" y="2051184"/>
            <a:ext cx="10101948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492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>
                <a:solidFill>
                  <a:srgbClr val="FFFF00"/>
                </a:solidFill>
              </a:rPr>
              <a:t>Registro “E-OUV/E-SIC”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572" y="1703682"/>
            <a:ext cx="10790855" cy="345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16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99C30C-D4EF-40A1-90A6-0C8077024112}">
  <ds:schemaRefs>
    <ds:schemaRef ds:uri="http://www.w3.org/XML/1998/namespace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71af3243-3dd4-4a8d-8c0d-dd76da1f02a5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1E252AE-1687-4F4A-AAAD-EE8304DE90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A78EF8-E824-4C87-A4FF-3288A5E914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222</Words>
  <Application>Microsoft Office PowerPoint</Application>
  <PresentationFormat>Widescreen</PresentationFormat>
  <Paragraphs>45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Atendimento rápido, esclareceram todas as minhas dúvidas! (Sra. Cleomistes da Silva - Aposentado)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2021-08-16T19:49:09Z</dcterms:created>
  <dcterms:modified xsi:type="dcterms:W3CDTF">2023-01-04T13:32:19Z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