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7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5"/>
    <a:srgbClr val="4472C4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980CE-5E29-4DA4-935C-81625CA4AAB3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293A-FA81-4FCC-99F7-B095CC6BE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293A-FA81-4FCC-99F7-B095CC6BE2B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6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293A-FA81-4FCC-99F7-B095CC6BE2B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76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66AC-45EB-4CBA-9F05-9064357A3146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2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E535-C69A-47F3-BB87-BC2AF363258A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92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60F0-DEE9-43E1-8B1C-B85B5B3C8849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19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71C4-5899-4301-B0A2-65C7CEF12D4F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68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F01D-B8E3-431F-9BFD-73E2D5E91DE3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2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77F7-C450-47AF-8E80-63673C26911A}" type="datetime1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2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371B-9B6C-4D2A-9F27-792C4551CB6B}" type="datetime1">
              <a:rPr lang="pt-BR" smtClean="0"/>
              <a:t>15/09/2020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50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3CD-AD39-471B-9CA0-75B7B2022657}" type="datetime1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20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8763-CAAA-4AF4-9DF7-BA24650AFFCE}" type="datetime1">
              <a:rPr lang="pt-BR" smtClean="0"/>
              <a:t>15/09/2020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7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4334-858D-45CD-9AC0-F4C6191DDD42}" type="datetime1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62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BA84-0B74-497D-96C4-268053D4614B}" type="datetime1">
              <a:rPr lang="pt-BR" smtClean="0"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1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B4E7-C3C2-47EF-BA06-780EE68B594E}" type="datetime1">
              <a:rPr lang="pt-BR" smtClean="0"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A936-CEB3-4037-990E-285FA533A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64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0761" y="4347996"/>
            <a:ext cx="8990477" cy="2067104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</a:t>
            </a:r>
            <a:br>
              <a:rPr lang="pt-B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/>
              <a:t/>
            </a:r>
            <a:br>
              <a:rPr lang="pt-BR" sz="4800" dirty="0"/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do Sistema </a:t>
            </a:r>
            <a:r>
              <a:rPr lang="pt-BR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Previdenciário </a:t>
            </a:r>
            <a:r>
              <a:rPr lang="pt-B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Amazonas</a:t>
            </a:r>
            <a:r>
              <a:rPr lang="pt-BR" sz="3600" i="1" dirty="0"/>
              <a:t/>
            </a:r>
            <a:br>
              <a:rPr lang="pt-BR" sz="3600" i="1" dirty="0"/>
            </a:b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Atuarial</a:t>
            </a:r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Luiz Claudio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Atuário –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Miba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1.308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(41)3322-2110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kogut@actuarial.com.br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3" y="4488329"/>
            <a:ext cx="1376671" cy="5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 Atual Das Obrigações FPREV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00" y="1507200"/>
            <a:ext cx="8045599" cy="45799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Balanço Atuarial FPREV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Anterior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28" y="1563991"/>
            <a:ext cx="7419924" cy="20727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7" y="4519563"/>
            <a:ext cx="7412036" cy="205348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8200" y="3749370"/>
            <a:ext cx="10515600" cy="7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Balanço Atuarial FPREV -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 201/2019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107679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RENTABILIDADE FPREV CONSOLIDADO</a:t>
            </a:r>
            <a:b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Atuarial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2" y="2085627"/>
            <a:ext cx="7943835" cy="42443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De Resultados FPREV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85" y="1626701"/>
            <a:ext cx="8294227" cy="345661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48886" y="5198339"/>
            <a:ext cx="8294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 smtClean="0"/>
              <a:t>Pontos principais</a:t>
            </a:r>
            <a:r>
              <a:rPr lang="pt-BR" sz="1600" b="1" u="sng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Alterações na tábua de mortalidade e a redução da taxa de juros de 6% para 5,88%;</a:t>
            </a: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Excelente rentabilidade dos investimentos ao longo de 2019 superando a meta atuarial;</a:t>
            </a: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/>
              <a:t>Ingresso em definitivo dos servidores do Tribunal de Justiça, Tribunal de Contas e Ministério Público.</a:t>
            </a:r>
            <a:endParaRPr lang="pt-BR" sz="1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DESPESAS ANUAIS FFIN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72" y="1682673"/>
            <a:ext cx="7773656" cy="37205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209172" y="5403261"/>
            <a:ext cx="7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Observação: </a:t>
            </a:r>
            <a:r>
              <a:rPr lang="pt-BR" sz="1200" dirty="0"/>
              <a:t>O valor anual previsto de despesas previdenciárias do FFIN para 2020 é de R$ 2,749 bilhões e R$3,981 bilhões para 2032 (pico). O valor atual de todas as despesas previdenciárias previstas é de R$ 129,518 bilhões.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9728" y="795551"/>
            <a:ext cx="11092543" cy="71613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 Atual Das Obrigações FFIN - Executivo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48" y="1620538"/>
            <a:ext cx="7930302" cy="46151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Balanço Atuarial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FFIN - Anterior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97" y="1550437"/>
            <a:ext cx="7504984" cy="20998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97" y="4494938"/>
            <a:ext cx="7504984" cy="20935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8200" y="3749370"/>
            <a:ext cx="10515600" cy="71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Balanço Atuarial FFIN -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 201/2019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De Resultados FPREV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03711" y="5251650"/>
            <a:ext cx="878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 smtClean="0"/>
              <a:t>Pontos principais</a:t>
            </a:r>
            <a:r>
              <a:rPr lang="pt-BR" sz="1600" b="1" u="sng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Impacto do ingresso em definitivo dos servidores do Tribunal de Justiça, Tribunal de Contas e Ministério Público no custo total e no déficit atuarial do FFIN.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16" y="1599642"/>
            <a:ext cx="8371368" cy="356404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COMENTÁRIOS DA AVALIAÇÃO OFICIAL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55912" y="2089161"/>
            <a:ext cx="10096500" cy="39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Estes foram os resultados oficiais informados a Secretaria de Previdência;</a:t>
            </a:r>
            <a:endParaRPr lang="pt-BR" sz="2000" dirty="0">
              <a:latin typeface="+mn-lt"/>
            </a:endParaRPr>
          </a:p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É fundamental manter bases de dados completas e confiáveis, recomendamos a elaboração de recenseamentos previdenciários periódicos, inclusive de informações de ativos.</a:t>
            </a:r>
          </a:p>
          <a:p>
            <a:pPr marL="0" algn="just"/>
            <a:endParaRPr lang="pt-BR" sz="2000" dirty="0">
              <a:latin typeface="+mn-lt"/>
            </a:endParaRPr>
          </a:p>
          <a:p>
            <a:pPr marL="0" indent="285750" algn="just"/>
            <a:r>
              <a:rPr lang="pt-BR" sz="2000" dirty="0" smtClean="0">
                <a:latin typeface="+mn-lt"/>
              </a:rPr>
              <a:t>Em atendimento à EC 103/2019 a legislação estadual foi adequada com o aumento das alíquotas patronais e de servidores e com a separação dos militares estaduais em um fundo único específico (</a:t>
            </a:r>
            <a:r>
              <a:rPr lang="pt-BR" sz="2000" b="1" dirty="0" smtClean="0">
                <a:latin typeface="+mn-lt"/>
              </a:rPr>
              <a:t>FPPM – Fundo de Proteção Previdenciária dos Militares</a:t>
            </a:r>
            <a:r>
              <a:rPr lang="pt-BR" sz="2000" dirty="0">
                <a:latin typeface="+mn-lt"/>
              </a:rPr>
              <a:t>).</a:t>
            </a:r>
          </a:p>
          <a:p>
            <a:pPr marL="0" indent="285750" algn="just"/>
            <a:r>
              <a:rPr lang="pt-BR" sz="2000" dirty="0" smtClean="0">
                <a:latin typeface="+mn-lt"/>
              </a:rPr>
              <a:t>Estas duas alterações provocaram um aumento significativo no superávit do FPREV e permitiram que o FPREV assumisse parte dos benefícios do FFIN</a:t>
            </a:r>
            <a:r>
              <a:rPr lang="pt-BR" sz="2000" dirty="0">
                <a:latin typeface="+mn-lt"/>
              </a:rPr>
              <a:t>.</a:t>
            </a:r>
          </a:p>
          <a:p>
            <a:pPr marL="0" indent="285750" algn="just"/>
            <a:r>
              <a:rPr lang="pt-BR" sz="2000" dirty="0" smtClean="0">
                <a:latin typeface="+mn-lt"/>
              </a:rPr>
              <a:t>Esta migração ou “</a:t>
            </a:r>
            <a:r>
              <a:rPr lang="pt-BR" sz="2000" i="1" dirty="0" smtClean="0">
                <a:latin typeface="+mn-lt"/>
              </a:rPr>
              <a:t>compra de vidas</a:t>
            </a:r>
            <a:r>
              <a:rPr lang="pt-BR" sz="2000" dirty="0" smtClean="0">
                <a:latin typeface="+mn-lt"/>
              </a:rPr>
              <a:t>” já foi aprovada oficialmente pela Secretaria de Previdência</a:t>
            </a:r>
            <a:r>
              <a:rPr lang="pt-BR" sz="2000" dirty="0">
                <a:latin typeface="+mn-lt"/>
              </a:rPr>
              <a:t>.</a:t>
            </a:r>
            <a:endParaRPr lang="pt-BR" sz="16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5928" y="795551"/>
            <a:ext cx="10940143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Complementar Nº 201 de 11 de dezembro de 2019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55912" y="1719943"/>
            <a:ext cx="10096500" cy="436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sz="1600" dirty="0">
                <a:latin typeface="+mn-lt"/>
              </a:rPr>
              <a:t>“</a:t>
            </a:r>
            <a:r>
              <a:rPr lang="pt-BR" sz="1600" b="1" dirty="0">
                <a:latin typeface="+mn-lt"/>
              </a:rPr>
              <a:t>Art</a:t>
            </a:r>
            <a:r>
              <a:rPr lang="pt-BR" sz="1600" b="1" dirty="0" smtClean="0">
                <a:latin typeface="+mn-lt"/>
              </a:rPr>
              <a:t>. 50</a:t>
            </a:r>
            <a:r>
              <a:rPr lang="pt-BR" sz="1600" dirty="0" smtClean="0">
                <a:latin typeface="+mn-lt"/>
              </a:rPr>
              <a:t>. Para custeio do Programa de Previdência e constituição dos Fundos estabelecidos pela presente Lei Complementar, os </a:t>
            </a:r>
            <a:r>
              <a:rPr lang="pt-BR" sz="1600" b="1" dirty="0" smtClean="0">
                <a:latin typeface="+mn-lt"/>
              </a:rPr>
              <a:t>segurados e pensionistas </a:t>
            </a:r>
            <a:r>
              <a:rPr lang="pt-BR" sz="1600" dirty="0" smtClean="0">
                <a:latin typeface="+mn-lt"/>
              </a:rPr>
              <a:t>contribuirão com </a:t>
            </a:r>
            <a:r>
              <a:rPr lang="pt-BR" sz="1600" b="1" dirty="0" smtClean="0">
                <a:latin typeface="+mn-lt"/>
              </a:rPr>
              <a:t>14% (quatorze por cento) </a:t>
            </a:r>
            <a:r>
              <a:rPr lang="pt-BR" sz="1600" dirty="0" smtClean="0">
                <a:latin typeface="+mn-lt"/>
              </a:rPr>
              <a:t>sobre a remuneração, subsídios, proventos ou benefício pago pelo Estado do Amazonas através de seu Regime Próprio de Previdência.”</a:t>
            </a:r>
          </a:p>
          <a:p>
            <a:pPr algn="just"/>
            <a:endParaRPr lang="pt-BR" sz="1600" dirty="0">
              <a:latin typeface="+mn-lt"/>
            </a:endParaRPr>
          </a:p>
          <a:p>
            <a:pPr algn="just"/>
            <a:r>
              <a:rPr lang="pt-BR" sz="1600" dirty="0">
                <a:latin typeface="+mn-lt"/>
              </a:rPr>
              <a:t>“</a:t>
            </a:r>
            <a:r>
              <a:rPr lang="pt-BR" sz="1600" b="1" dirty="0">
                <a:latin typeface="+mn-lt"/>
              </a:rPr>
              <a:t>Art</a:t>
            </a:r>
            <a:r>
              <a:rPr lang="pt-BR" sz="1600" b="1" dirty="0" smtClean="0">
                <a:latin typeface="+mn-lt"/>
              </a:rPr>
              <a:t>. 53</a:t>
            </a:r>
            <a:r>
              <a:rPr lang="pt-BR" sz="1600" dirty="0" smtClean="0">
                <a:latin typeface="+mn-lt"/>
              </a:rPr>
              <a:t>. A contribuição mensal do Estado para o custeio do Programa de Previdência de que trata esta Lei Complementar será de </a:t>
            </a:r>
            <a:r>
              <a:rPr lang="pt-BR" sz="1600" b="1" dirty="0" smtClean="0">
                <a:latin typeface="+mn-lt"/>
              </a:rPr>
              <a:t>14% (quatorze por cento), </a:t>
            </a:r>
            <a:r>
              <a:rPr lang="pt-BR" sz="1600" dirty="0" smtClean="0">
                <a:latin typeface="+mn-lt"/>
              </a:rPr>
              <a:t>a ser destinado ao Fundo Previdenciário de Aposentadoria e Pensões do Estado do Amazonas – FPREV e </a:t>
            </a:r>
            <a:r>
              <a:rPr lang="pt-BR" sz="1600" b="1" dirty="0" smtClean="0">
                <a:latin typeface="+mn-lt"/>
              </a:rPr>
              <a:t>28% (vinte e oito por cento)</a:t>
            </a:r>
            <a:r>
              <a:rPr lang="pt-BR" sz="1600" dirty="0" smtClean="0">
                <a:latin typeface="+mn-lt"/>
              </a:rPr>
              <a:t>, a ser destinado ao Fundo Financeiro de Aposentadoria se Pensões do Estado do Amazonas - FFIN, permanecendo responsável, nos termos do § 1.º do artigo 2.º da Lei n.9.717, de 27 de novembro de 1998, pela cobertura de eventuais insuficiências financeiras, de correntes do pagamento dos benefícios previdenciários a cargo do FPREV e FFIN.”</a:t>
            </a:r>
          </a:p>
          <a:p>
            <a:pPr algn="just"/>
            <a:endParaRPr lang="pt-BR" sz="1600" dirty="0">
              <a:latin typeface="+mn-lt"/>
            </a:endParaRPr>
          </a:p>
          <a:p>
            <a:pPr algn="just"/>
            <a:r>
              <a:rPr lang="pt-BR" sz="1600" dirty="0">
                <a:latin typeface="+mn-lt"/>
              </a:rPr>
              <a:t>“</a:t>
            </a:r>
            <a:r>
              <a:rPr lang="pt-BR" sz="1600" b="1" dirty="0">
                <a:latin typeface="+mn-lt"/>
              </a:rPr>
              <a:t>Art</a:t>
            </a:r>
            <a:r>
              <a:rPr lang="pt-BR" sz="1600" b="1" dirty="0" smtClean="0">
                <a:latin typeface="+mn-lt"/>
              </a:rPr>
              <a:t>. 47</a:t>
            </a:r>
            <a:r>
              <a:rPr lang="pt-BR" sz="1600" dirty="0" smtClean="0">
                <a:latin typeface="+mn-lt"/>
              </a:rPr>
              <a:t>. § 8.º Os beneficiários do FFIN do Poder Executivo, com idade igual ou superior a 76 (setenta e seis) anos, na data de 31 de dezembro de 2019, ficam transferidos para o FPREV do respectivo Poder, a partir de 1.º de janeiro de 2020</a:t>
            </a:r>
            <a:r>
              <a:rPr lang="pt-BR" sz="1600" dirty="0">
                <a:latin typeface="+mn-lt"/>
              </a:rPr>
              <a:t>.”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6" y="5077356"/>
            <a:ext cx="7946068" cy="85079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22965" y="5928148"/>
            <a:ext cx="794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Observação: </a:t>
            </a:r>
            <a:r>
              <a:rPr lang="pt-BR" sz="1200" dirty="0"/>
              <a:t>: Apesar da LC 201/2019 permitir a migração de até 6.694 beneficiários, a administração optou em migrar apenas os 2.356 mais idosos.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92" y="86009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55912" y="1511681"/>
            <a:ext cx="10096500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Luiz Claudio </a:t>
            </a:r>
            <a:r>
              <a:rPr lang="pt-B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endParaRPr lang="pt-B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• Bacharel em Ciências Atuariais – MIBA 1.308;</a:t>
            </a:r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• Tecnólogo em Processamento de Dados, foi Analista de Sistemas por mais de 15 anos;</a:t>
            </a:r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• Especialista em Redes e Sistemas Distribuídos;</a:t>
            </a:r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• Trabalha com Previdência desde 1986;</a:t>
            </a:r>
            <a:endParaRPr lang="pt-BR" dirty="0">
              <a:latin typeface="+mn-lt"/>
            </a:endParaRPr>
          </a:p>
          <a:p>
            <a:pPr algn="just"/>
            <a:r>
              <a:rPr lang="pt-BR" dirty="0" smtClean="0">
                <a:latin typeface="+mn-lt"/>
              </a:rPr>
              <a:t>• É sócio-gerente da ACTUARIAL – Assessoria e Consultoria Atuarial desde 1996.</a:t>
            </a:r>
            <a:endParaRPr lang="pt-BR" dirty="0">
              <a:latin typeface="+mn-lt"/>
            </a:endParaRPr>
          </a:p>
          <a:p>
            <a:pPr algn="just"/>
            <a:endParaRPr lang="pt-BR" dirty="0">
              <a:latin typeface="+mn-lt"/>
            </a:endParaRPr>
          </a:p>
          <a:p>
            <a:pPr marL="0" indent="285750" algn="just"/>
            <a:r>
              <a:rPr lang="pt-BR" dirty="0" smtClean="0">
                <a:latin typeface="+mn-lt"/>
              </a:rPr>
              <a:t>É atuário </a:t>
            </a:r>
            <a:r>
              <a:rPr lang="pt-BR" dirty="0" smtClean="0">
                <a:latin typeface="+mn-lt"/>
              </a:rPr>
              <a:t>desde 2003 e já realizou avaliações atuariais para os RPPS estaduais de Alagoas, Bahia, Maranhão, Pernambuco, Santa Catarina e São Paulo</a:t>
            </a:r>
            <a:r>
              <a:rPr lang="pt-BR" dirty="0">
                <a:latin typeface="+mn-lt"/>
              </a:rPr>
              <a:t>.</a:t>
            </a:r>
          </a:p>
          <a:p>
            <a:pPr marL="0" indent="285750" algn="just"/>
            <a:r>
              <a:rPr lang="pt-BR" dirty="0" smtClean="0">
                <a:latin typeface="+mn-lt"/>
              </a:rPr>
              <a:t>Assessora a </a:t>
            </a:r>
            <a:r>
              <a:rPr lang="pt-BR" dirty="0" err="1" smtClean="0">
                <a:latin typeface="+mn-lt"/>
              </a:rPr>
              <a:t>Amazonprev</a:t>
            </a:r>
            <a:r>
              <a:rPr lang="pt-BR" dirty="0" smtClean="0">
                <a:latin typeface="+mn-lt"/>
              </a:rPr>
              <a:t> desde 2009, tendo realizado também as avaliações 2005 e 2006, totalizando 14 avaliações atuariais anuais</a:t>
            </a:r>
            <a:r>
              <a:rPr lang="pt-BR" dirty="0">
                <a:latin typeface="+mn-lt"/>
              </a:rPr>
              <a:t>.</a:t>
            </a:r>
          </a:p>
          <a:p>
            <a:pPr marL="0" indent="285750" algn="just"/>
            <a:r>
              <a:rPr lang="pt-BR" dirty="0" smtClean="0">
                <a:latin typeface="+mn-lt"/>
              </a:rPr>
              <a:t>Também realizou avaliações para mais de 300 outros RPPS de Municípios, tais como: </a:t>
            </a:r>
          </a:p>
          <a:p>
            <a:pPr algn="just"/>
            <a:r>
              <a:rPr lang="pt-BR" sz="1600" dirty="0">
                <a:latin typeface="+mn-lt"/>
              </a:rPr>
              <a:t>	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32117"/>
              </p:ext>
            </p:extLst>
          </p:nvPr>
        </p:nvGraphicFramePr>
        <p:xfrm>
          <a:off x="1055912" y="5317206"/>
          <a:ext cx="8425545" cy="127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08515"/>
                <a:gridCol w="2808515"/>
                <a:gridCol w="2808515"/>
              </a:tblGrid>
              <a:tr h="319984">
                <a:tc>
                  <a:txBody>
                    <a:bodyPr/>
                    <a:lstStyle/>
                    <a:p>
                      <a:r>
                        <a:rPr lang="pt-BR" sz="1500" b="0" dirty="0" smtClean="0"/>
                        <a:t>Curitiba</a:t>
                      </a:r>
                      <a:r>
                        <a:rPr lang="pt-BR" sz="1500" b="0" baseline="0" dirty="0" smtClean="0"/>
                        <a:t> – PR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b="0" dirty="0" smtClean="0"/>
                        <a:t>Araucária</a:t>
                      </a:r>
                      <a:r>
                        <a:rPr lang="pt-BR" sz="1500" b="0" baseline="0" dirty="0" smtClean="0"/>
                        <a:t> – PR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b="0" dirty="0" smtClean="0"/>
                        <a:t>Campo</a:t>
                      </a:r>
                      <a:r>
                        <a:rPr lang="pt-BR" sz="1500" b="0" baseline="0" dirty="0" smtClean="0"/>
                        <a:t> Grande – MS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</a:tr>
              <a:tr h="319984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Maringá – PR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São José dos</a:t>
                      </a:r>
                      <a:r>
                        <a:rPr lang="pt-BR" sz="1500" baseline="0" dirty="0" smtClean="0"/>
                        <a:t> Pinhais – PR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Dourados – MS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</a:tr>
              <a:tr h="319984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Foz do Iguaçu</a:t>
                      </a:r>
                      <a:r>
                        <a:rPr lang="pt-BR" sz="1500" baseline="0" dirty="0" smtClean="0"/>
                        <a:t> – PR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Bauru</a:t>
                      </a:r>
                      <a:r>
                        <a:rPr lang="pt-BR" sz="1500" baseline="0" dirty="0" smtClean="0"/>
                        <a:t> – SP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Recife – PE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</a:tr>
              <a:tr h="319984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Paranavaí – PR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Joinville – SC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Camaragibe - PE</a:t>
                      </a:r>
                      <a:endParaRPr lang="pt-BR" sz="1500" b="0" dirty="0"/>
                    </a:p>
                  </a:txBody>
                  <a:tcPr marL="87268" marR="87268" marT="43634" marB="43634"/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55912" y="3940629"/>
            <a:ext cx="10096500" cy="214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285750" algn="just"/>
            <a:r>
              <a:rPr lang="pt-BR" dirty="0" smtClean="0">
                <a:latin typeface="+mn-lt"/>
              </a:rPr>
              <a:t>Os repasses patronais e dos servidores da Polícia Militar e do Corpo de Bombeiros ao FPREV – Executivo, devidamente atualizados, foram apartados deste fundo e destinados ao um Fundo Temporário, que deverá ser utilizado apenas para fins previdenciários, em especial o pagamento da insuficiência mensal dos fundos </a:t>
            </a:r>
            <a:r>
              <a:rPr lang="pt-BR" b="1" dirty="0" smtClean="0">
                <a:latin typeface="+mn-lt"/>
              </a:rPr>
              <a:t>FFIN – Executivo </a:t>
            </a:r>
            <a:r>
              <a:rPr lang="pt-BR" dirty="0" smtClean="0">
                <a:latin typeface="+mn-lt"/>
              </a:rPr>
              <a:t>e do </a:t>
            </a:r>
            <a:r>
              <a:rPr lang="pt-BR" b="1" dirty="0" smtClean="0">
                <a:latin typeface="+mn-lt"/>
              </a:rPr>
              <a:t>FPPM – Fundo de Proteção Previdenciária dos Militares</a:t>
            </a:r>
            <a:r>
              <a:rPr lang="pt-BR" dirty="0" smtClean="0">
                <a:latin typeface="+mn-lt"/>
              </a:rPr>
              <a:t>. </a:t>
            </a:r>
          </a:p>
          <a:p>
            <a:pPr marL="0" indent="285750" algn="just"/>
            <a:endParaRPr lang="pt-BR" dirty="0">
              <a:latin typeface="+mn-lt"/>
            </a:endParaRPr>
          </a:p>
          <a:p>
            <a:pPr marL="0" indent="285750" algn="just"/>
            <a:r>
              <a:rPr lang="pt-BR" dirty="0" smtClean="0">
                <a:latin typeface="+mn-lt"/>
              </a:rPr>
              <a:t>O montante destes repasses foi estimado em </a:t>
            </a:r>
            <a:r>
              <a:rPr lang="pt-BR" b="1" dirty="0" smtClean="0">
                <a:latin typeface="+mn-lt"/>
              </a:rPr>
              <a:t>R$1.088.777.939,69 </a:t>
            </a:r>
            <a:r>
              <a:rPr lang="pt-BR" dirty="0" smtClean="0">
                <a:latin typeface="+mn-lt"/>
              </a:rPr>
              <a:t>(um bilhão, oitenta e oito milhões, setecentos e setenta e sete mil, novecentos e trinta e nove reais e sessenta e nove centavos) na data de 30/04/2020 e que foi repassado ao </a:t>
            </a:r>
            <a:r>
              <a:rPr lang="pt-BR" b="1" dirty="0" smtClean="0">
                <a:latin typeface="+mn-lt"/>
              </a:rPr>
              <a:t>FTEMP – Fundo Temporário</a:t>
            </a:r>
            <a:r>
              <a:rPr lang="pt-BR" dirty="0">
                <a:latin typeface="+mn-lt"/>
              </a:rPr>
              <a:t>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107679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Complementar Nº 206 de 16 de abril de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b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FPPM (Militares) e o FTEMP (Temporário)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88" y="2106210"/>
            <a:ext cx="7605824" cy="168763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55912" y="5323114"/>
            <a:ext cx="10096500" cy="7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285750" algn="just"/>
            <a:r>
              <a:rPr lang="pt-BR" dirty="0" smtClean="0">
                <a:latin typeface="+mn-lt"/>
              </a:rPr>
              <a:t>Apesar de todas as mudanças ocorridas, o FPREV ainda apresenta um significativo superávit atuarial de R$ 1,640 bilhão, valor equivalente a 5,96% da folha salarial futura</a:t>
            </a:r>
            <a:r>
              <a:rPr lang="pt-BR" dirty="0">
                <a:latin typeface="+mn-lt"/>
              </a:rPr>
              <a:t>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5928" y="795551"/>
            <a:ext cx="10940143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Balanço Atuarial FPREV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LC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201/2019 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206/2020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5" y="1625153"/>
            <a:ext cx="8796670" cy="35844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92" y="86009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COMENTÁRIOS FINAIS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55912" y="2111829"/>
            <a:ext cx="10096500" cy="39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O RPPS do Governo do Estado do Amazonas recebeu a classificação “A” no ISP – Índice de Situação Previdenciária da Secretaria de Previdência (melhor índice possível);</a:t>
            </a:r>
            <a:endParaRPr lang="pt-BR" sz="2000" dirty="0">
              <a:latin typeface="+mn-lt"/>
            </a:endParaRPr>
          </a:p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São apenas 12 RPPS no Brasil com esta classificação e o Amazonas é o único de um governo estadual.</a:t>
            </a:r>
          </a:p>
          <a:p>
            <a:pPr marL="57150" indent="-342900" algn="just">
              <a:buFont typeface="Wingdings" panose="05000000000000000000" pitchFamily="2" charset="2"/>
              <a:buChar char="ü"/>
            </a:pPr>
            <a:endParaRPr lang="pt-BR" sz="2000" dirty="0">
              <a:latin typeface="+mn-lt"/>
            </a:endParaRPr>
          </a:p>
          <a:p>
            <a:pPr marL="0" algn="just"/>
            <a:r>
              <a:rPr lang="pt-BR" sz="2000" dirty="0" smtClean="0">
                <a:latin typeface="+mn-lt"/>
              </a:rPr>
              <a:t>Na próxima avaliação atuarial deveremos desenvolver novos estudos e aperfeiçoar mais ainda a gestão atuarial do RPPS</a:t>
            </a:r>
            <a:r>
              <a:rPr lang="pt-BR" sz="2000" dirty="0">
                <a:latin typeface="+mn-lt"/>
              </a:rPr>
              <a:t>:</a:t>
            </a:r>
          </a:p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Nova redução da taxa de juros e desconto atuarial;</a:t>
            </a:r>
            <a:endParaRPr lang="pt-BR" sz="2000" dirty="0">
              <a:latin typeface="+mn-lt"/>
            </a:endParaRPr>
          </a:p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Estudo de aderência de hipóteses;</a:t>
            </a:r>
            <a:endParaRPr lang="pt-BR" sz="2000" dirty="0">
              <a:latin typeface="+mn-lt"/>
            </a:endParaRPr>
          </a:p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Estudo de viabilidade do plano de custeio;</a:t>
            </a:r>
            <a:endParaRPr lang="pt-BR" sz="2000" dirty="0">
              <a:latin typeface="+mn-lt"/>
            </a:endParaRPr>
          </a:p>
          <a:p>
            <a:pPr marL="5715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Estudos atuariais específicos para o programa Pró-Gestão.</a:t>
            </a:r>
            <a:endParaRPr lang="pt-BR" sz="2000" dirty="0">
              <a:latin typeface="+mn-lt"/>
            </a:endParaRPr>
          </a:p>
          <a:p>
            <a:pPr marL="0" indent="0" algn="just"/>
            <a:endParaRPr lang="pt-BR" sz="1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0761" y="3266310"/>
            <a:ext cx="8990477" cy="2067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  <a:p>
            <a:pPr algn="ctr"/>
            <a:endParaRPr lang="pt-B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Luiz Claudio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Atuário –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Miba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1.308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(41)3322-2110 </a:t>
            </a:r>
          </a:p>
          <a:p>
            <a:pPr algn="ctr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kogut@actuarial.com.br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44" y="4148004"/>
            <a:ext cx="2100710" cy="8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ATUARIAL PARA RPPS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55914" y="2089161"/>
            <a:ext cx="10096498" cy="41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285750" algn="just"/>
            <a:r>
              <a:rPr lang="pt-BR" sz="2000" b="1" dirty="0" smtClean="0">
                <a:latin typeface="+mn-lt"/>
              </a:rPr>
              <a:t>Redação EC 103/2019</a:t>
            </a:r>
            <a:r>
              <a:rPr lang="pt-BR" sz="2000" b="1" dirty="0">
                <a:latin typeface="+mn-lt"/>
              </a:rPr>
              <a:t>:</a:t>
            </a:r>
            <a:endParaRPr lang="pt-BR" sz="2000" dirty="0">
              <a:latin typeface="+mn-lt"/>
            </a:endParaRPr>
          </a:p>
          <a:p>
            <a:pPr marL="0" indent="285750" algn="just"/>
            <a:r>
              <a:rPr lang="pt-BR" sz="2000" dirty="0">
                <a:latin typeface="+mn-lt"/>
              </a:rPr>
              <a:t>Art</a:t>
            </a:r>
            <a:r>
              <a:rPr lang="pt-BR" sz="2000" dirty="0" smtClean="0">
                <a:latin typeface="+mn-lt"/>
              </a:rPr>
              <a:t>. 40. O regime próprio de previdência social dos servidores titulares de cargos efetivos terá caráter contributivo e solidário, mediante contribuição do respectivo ente federativo, de servidores ativos, de aposentados e de pensionistas, observados critérios que preservem o </a:t>
            </a:r>
            <a:r>
              <a:rPr lang="pt-BR" sz="2000" b="1" u="sng" dirty="0" smtClean="0">
                <a:latin typeface="+mn-lt"/>
              </a:rPr>
              <a:t>equilíbrio financeiro e atuarial</a:t>
            </a:r>
            <a:r>
              <a:rPr lang="pt-BR" sz="2000" u="sng" dirty="0" smtClean="0">
                <a:latin typeface="+mn-lt"/>
              </a:rPr>
              <a:t>.</a:t>
            </a:r>
          </a:p>
          <a:p>
            <a:pPr marL="0" indent="285750" algn="just"/>
            <a:endParaRPr lang="pt-BR" sz="2000" dirty="0">
              <a:latin typeface="+mn-lt"/>
            </a:endParaRPr>
          </a:p>
          <a:p>
            <a:pPr marL="0" indent="285750" algn="just"/>
            <a:r>
              <a:rPr lang="pt-BR" sz="2000" b="1" dirty="0" smtClean="0">
                <a:latin typeface="+mn-lt"/>
              </a:rPr>
              <a:t>Redação Anterior</a:t>
            </a:r>
            <a:r>
              <a:rPr lang="pt-BR" sz="2000" b="1" dirty="0">
                <a:latin typeface="+mn-lt"/>
              </a:rPr>
              <a:t>:</a:t>
            </a:r>
            <a:endParaRPr lang="pt-BR" sz="2000" dirty="0">
              <a:latin typeface="+mn-lt"/>
            </a:endParaRPr>
          </a:p>
          <a:p>
            <a:pPr marL="0" indent="285750" algn="just"/>
            <a:r>
              <a:rPr lang="pt-BR" sz="2000" dirty="0">
                <a:latin typeface="+mn-lt"/>
              </a:rPr>
              <a:t>Art</a:t>
            </a:r>
            <a:r>
              <a:rPr lang="pt-BR" sz="2000" dirty="0" smtClean="0">
                <a:latin typeface="+mn-lt"/>
              </a:rPr>
              <a:t>. 40. Aos servidores titulares de cargos efetivos da União, dos Estados, do Distrito Federal e dos Municípios, incluídas suas autarquias e fundações, é assegurado regime de previdência de caráter contributivo e solidário, mediante contribuição do respectivo ente público, dos servidores ativos e inativos e dos pensionistas, observados critérios que preservem o </a:t>
            </a:r>
            <a:r>
              <a:rPr lang="pt-BR" sz="2000" b="1" u="sng" dirty="0" smtClean="0">
                <a:latin typeface="+mn-lt"/>
              </a:rPr>
              <a:t>equilíbrio financeiro e atuarial </a:t>
            </a:r>
            <a:r>
              <a:rPr lang="pt-BR" sz="2000" dirty="0" smtClean="0">
                <a:latin typeface="+mn-lt"/>
              </a:rPr>
              <a:t>e o disposto neste artigo</a:t>
            </a:r>
            <a:r>
              <a:rPr lang="pt-BR" sz="2000" dirty="0">
                <a:latin typeface="+mn-lt"/>
              </a:rPr>
              <a:t>.</a:t>
            </a:r>
            <a:r>
              <a:rPr lang="pt-BR" sz="2000" dirty="0" smtClean="0">
                <a:latin typeface="+mn-lt"/>
              </a:rPr>
              <a:t>	</a:t>
            </a:r>
            <a:endParaRPr lang="pt-BR" sz="2000" dirty="0">
              <a:latin typeface="+mn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 FINANCEIRO E ATUARIAL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15" y="1654628"/>
            <a:ext cx="7250369" cy="46811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107679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FINANCIAMENTO</a:t>
            </a:r>
            <a:b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Segregação de Massas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55914" y="2449823"/>
            <a:ext cx="10096498" cy="378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285750" algn="just"/>
            <a:r>
              <a:rPr lang="pt-BR" dirty="0" smtClean="0">
                <a:latin typeface="+mn-lt"/>
              </a:rPr>
              <a:t>Esta modalidade de financiamento do déficit atuarial foi instituída no Regime Próprio do Amazonas pela LC nº 30/2001 e utilizou os seguintes critérios:</a:t>
            </a:r>
          </a:p>
          <a:p>
            <a:pPr marL="0" indent="285750" algn="just"/>
            <a:endParaRPr lang="pt-BR" dirty="0">
              <a:latin typeface="+mn-lt"/>
            </a:endParaRPr>
          </a:p>
          <a:p>
            <a:pPr marL="0" indent="285750" algn="just"/>
            <a:r>
              <a:rPr lang="pt-BR" b="1" dirty="0" smtClean="0">
                <a:latin typeface="+mn-lt"/>
              </a:rPr>
              <a:t>Fundo Previdenciário (FPREV)</a:t>
            </a:r>
            <a:r>
              <a:rPr lang="pt-BR" dirty="0" smtClean="0">
                <a:latin typeface="+mn-lt"/>
              </a:rPr>
              <a:t>: neste grupo haverá, através das contribuições a formação  de patrimônio previdenciário, pelo </a:t>
            </a:r>
            <a:r>
              <a:rPr lang="pt-BR" b="1" dirty="0" smtClean="0">
                <a:latin typeface="+mn-lt"/>
              </a:rPr>
              <a:t>Regime Financeiro de Capitalização</a:t>
            </a:r>
            <a:r>
              <a:rPr lang="pt-BR" dirty="0" smtClean="0">
                <a:latin typeface="+mn-lt"/>
              </a:rPr>
              <a:t>, que custeará os benefícios dos servidores, admitidos a partir da data da publicação da Emenda Constitucional nº 41 (31/12/2003).</a:t>
            </a:r>
          </a:p>
          <a:p>
            <a:pPr marL="0" indent="285750" algn="just"/>
            <a:endParaRPr lang="pt-BR" dirty="0">
              <a:latin typeface="+mn-lt"/>
            </a:endParaRPr>
          </a:p>
          <a:p>
            <a:pPr marL="0" indent="285750" algn="just"/>
            <a:r>
              <a:rPr lang="pt-BR" b="1" dirty="0" smtClean="0">
                <a:latin typeface="+mn-lt"/>
              </a:rPr>
              <a:t>Fundo Financeiro (FFIN)</a:t>
            </a:r>
            <a:r>
              <a:rPr lang="pt-BR" dirty="0" smtClean="0">
                <a:latin typeface="+mn-lt"/>
              </a:rPr>
              <a:t>: não forma reservas financeiras para as despesas futuras, deste modo, as obrigações serão financiadas pelo </a:t>
            </a:r>
            <a:r>
              <a:rPr lang="pt-BR" b="1" dirty="0" smtClean="0">
                <a:latin typeface="+mn-lt"/>
              </a:rPr>
              <a:t>Regime Financeiro de Repartição Simples</a:t>
            </a:r>
            <a:r>
              <a:rPr lang="pt-BR" dirty="0" smtClean="0">
                <a:latin typeface="+mn-lt"/>
              </a:rPr>
              <a:t>. Este grupo não é renovável e se extinguirá gradativamente, com o passar dos anos pela mortalidade natural dos seus participantes. Neste grupo estão todos os servidores ativos, aposentados e pensionistas do Poder Executivo admitidos até a da data da publicação da Emenda Constitucional nº 41 (31/12/2003</a:t>
            </a:r>
            <a:r>
              <a:rPr lang="pt-BR" dirty="0">
                <a:latin typeface="+mn-lt"/>
              </a:rPr>
              <a:t>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HIPÓTESES ATUARIAIS UTILIZADAS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55914" y="2089161"/>
            <a:ext cx="10096498" cy="41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Tábuas </a:t>
            </a:r>
            <a:r>
              <a:rPr lang="pt-BR" sz="2000" dirty="0">
                <a:latin typeface="+mn-lt"/>
              </a:rPr>
              <a:t>Biométricas Básicas: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IBGE2017 – Sobrevivência </a:t>
            </a:r>
            <a:r>
              <a:rPr lang="pt-BR" dirty="0">
                <a:latin typeface="+mn-lt"/>
              </a:rPr>
              <a:t>e Mortalidade de Válidos e Inválidos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Álvaro </a:t>
            </a:r>
            <a:r>
              <a:rPr lang="pt-BR" dirty="0">
                <a:latin typeface="+mn-lt"/>
              </a:rPr>
              <a:t>Vindas </a:t>
            </a:r>
            <a:r>
              <a:rPr lang="pt-BR" dirty="0" smtClean="0">
                <a:latin typeface="+mn-lt"/>
              </a:rPr>
              <a:t>– Entrada </a:t>
            </a:r>
            <a:r>
              <a:rPr lang="pt-BR" dirty="0">
                <a:latin typeface="+mn-lt"/>
              </a:rPr>
              <a:t>em Invalidez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Crescimento </a:t>
            </a:r>
            <a:r>
              <a:rPr lang="pt-BR" sz="2000" dirty="0">
                <a:latin typeface="+mn-lt"/>
              </a:rPr>
              <a:t>Real de Remunerações de Ativos: 3,71% </a:t>
            </a:r>
            <a:r>
              <a:rPr lang="pt-BR" sz="2000" dirty="0" err="1">
                <a:latin typeface="+mn-lt"/>
              </a:rPr>
              <a:t>a.a</a:t>
            </a:r>
            <a:endParaRPr lang="pt-BR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Crescimento </a:t>
            </a:r>
            <a:r>
              <a:rPr lang="pt-BR" sz="2000" dirty="0">
                <a:latin typeface="+mn-lt"/>
              </a:rPr>
              <a:t>Real dos Proventos de Inativos: 2,71% </a:t>
            </a:r>
            <a:r>
              <a:rPr lang="pt-BR" sz="2000" dirty="0" err="1">
                <a:latin typeface="+mn-lt"/>
              </a:rPr>
              <a:t>a.a</a:t>
            </a:r>
            <a:endParaRPr lang="pt-BR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Gerações </a:t>
            </a:r>
            <a:r>
              <a:rPr lang="pt-BR" sz="2000" dirty="0">
                <a:latin typeface="+mn-lt"/>
              </a:rPr>
              <a:t>Futuras: Não Considerada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Taxa </a:t>
            </a:r>
            <a:r>
              <a:rPr lang="pt-BR" sz="2000" dirty="0">
                <a:latin typeface="+mn-lt"/>
              </a:rPr>
              <a:t>de Juros: 5,88% ao ano FPREV e 0,00% ao ano FFIN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Família </a:t>
            </a:r>
            <a:r>
              <a:rPr lang="pt-BR" sz="2000" dirty="0">
                <a:latin typeface="+mn-lt"/>
              </a:rPr>
              <a:t>Média HX: Experiência </a:t>
            </a:r>
            <a:r>
              <a:rPr lang="pt-BR" sz="2000" dirty="0" err="1">
                <a:latin typeface="+mn-lt"/>
              </a:rPr>
              <a:t>Actuarial</a:t>
            </a:r>
            <a:endParaRPr lang="pt-BR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Regimes </a:t>
            </a:r>
            <a:r>
              <a:rPr lang="pt-BR" sz="2000" dirty="0">
                <a:latin typeface="+mn-lt"/>
              </a:rPr>
              <a:t>Financeiros: Capitalização para Todos os Benefícios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+mn-lt"/>
              </a:rPr>
              <a:t>Compensação </a:t>
            </a:r>
            <a:r>
              <a:rPr lang="pt-BR" sz="2000" dirty="0">
                <a:latin typeface="+mn-lt"/>
              </a:rPr>
              <a:t>Financeira: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Efetiva </a:t>
            </a:r>
            <a:r>
              <a:rPr lang="pt-BR" dirty="0">
                <a:latin typeface="+mn-lt"/>
              </a:rPr>
              <a:t>–Para os Benefícios Concedidos</a:t>
            </a:r>
          </a:p>
          <a:p>
            <a:pPr marL="7200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+mn-lt"/>
              </a:rPr>
              <a:t>Estimada </a:t>
            </a:r>
            <a:r>
              <a:rPr lang="pt-BR" dirty="0">
                <a:latin typeface="+mn-lt"/>
              </a:rPr>
              <a:t>–Para os Benefícios à Conceder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 ADICIONAIS INFORMADOS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8" y="1481357"/>
            <a:ext cx="8397983" cy="46012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269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 GERAL - Consolidado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45231" y="5896773"/>
            <a:ext cx="6215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(*) Sem considerar a migração ou </a:t>
            </a:r>
            <a:r>
              <a:rPr lang="pt-BR" sz="1200" i="1" dirty="0" smtClean="0"/>
              <a:t>“compra de vidas” </a:t>
            </a:r>
            <a:r>
              <a:rPr lang="pt-BR" sz="1200" dirty="0" smtClean="0"/>
              <a:t>da LC 201/2019.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31" y="1511681"/>
            <a:ext cx="7701537" cy="438871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692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8200" y="1511681"/>
            <a:ext cx="10314212" cy="457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1600" dirty="0">
                <a:latin typeface="+mn-lt"/>
              </a:rPr>
              <a:t>	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795551"/>
            <a:ext cx="10515600" cy="7161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DESPESAS ANUAIS FPREV</a:t>
            </a:r>
            <a:endParaRPr lang="pt-BR" altLang="pt-BR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72" y="1511681"/>
            <a:ext cx="7773656" cy="40625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209172" y="5574253"/>
            <a:ext cx="777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/>
              <a:t>Observação:</a:t>
            </a:r>
            <a:r>
              <a:rPr lang="pt-BR" sz="1200" b="1" dirty="0" smtClean="0"/>
              <a:t> </a:t>
            </a:r>
            <a:r>
              <a:rPr lang="pt-BR" sz="1200" dirty="0" smtClean="0"/>
              <a:t>O </a:t>
            </a:r>
            <a:r>
              <a:rPr lang="pt-BR" sz="1200" dirty="0"/>
              <a:t>valor anual previsto de despesas previdenciárias do FPREV para 2020 é de R$52,426 milhões e de R$2,995 </a:t>
            </a:r>
            <a:r>
              <a:rPr lang="pt-BR" sz="1200" dirty="0" smtClean="0"/>
              <a:t>bilhões </a:t>
            </a:r>
            <a:r>
              <a:rPr lang="pt-BR" sz="1200" dirty="0"/>
              <a:t>para 2048. </a:t>
            </a:r>
          </a:p>
          <a:p>
            <a:pPr algn="just"/>
            <a:r>
              <a:rPr lang="pt-BR" sz="1200" dirty="0"/>
              <a:t>O valor atual (descontando a taxa de 5,88% ao ano) de todas as despesas previdenciárias previstas é de R$ 15,784 bilhões.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4" y="218071"/>
            <a:ext cx="1376671" cy="5774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753662" y="6335825"/>
            <a:ext cx="364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1474</Words>
  <Application>Microsoft Office PowerPoint</Application>
  <PresentationFormat>Widescreen</PresentationFormat>
  <Paragraphs>150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Tema do Office</vt:lpstr>
      <vt:lpstr>AUDIÊNCIA PÚBLICA    Análise do Sistema  Previdenciário do Amazonas  Gestão Atuarial    Luiz Claudio Kogut Atuário –Miba 1.308 (41)3322-2110  kogut@actuarial.com.br</vt:lpstr>
      <vt:lpstr>APRESENTAÇÃO</vt:lpstr>
      <vt:lpstr>AVALIAÇÃO ATUARIAL PARA RPPS</vt:lpstr>
      <vt:lpstr>EQUILÍBRIO FINANCEIRO E ATUARIAL</vt:lpstr>
      <vt:lpstr>MODELO DE FINANCIAMENTO Segregação de Massas</vt:lpstr>
      <vt:lpstr>HIPÓTESES ATUARIAIS UTILIZADAS</vt:lpstr>
      <vt:lpstr>DADOS ADICIONAIS INFORMADOS</vt:lpstr>
      <vt:lpstr>ESTATÍSTICA GERAL - Consolidado</vt:lpstr>
      <vt:lpstr>PROJEÇÃO DE DESPESAS ANUAIS FPREV</vt:lpstr>
      <vt:lpstr>Valor Atual Das Obrigações FPREV</vt:lpstr>
      <vt:lpstr>Balanço Atuarial FPREV - Anterior</vt:lpstr>
      <vt:lpstr>RENTABILIDADE FPREV CONSOLIDADO Meta Atuarial</vt:lpstr>
      <vt:lpstr>Comparativo De Resultados FPREV</vt:lpstr>
      <vt:lpstr>PROJEÇÃO DE DESPESAS ANUAIS FFIN</vt:lpstr>
      <vt:lpstr>Valor Atual Das Obrigações FFIN - Executivo</vt:lpstr>
      <vt:lpstr>Balanço Atuarial FFIN - Anterior</vt:lpstr>
      <vt:lpstr>Comparativo De Resultados FPREV</vt:lpstr>
      <vt:lpstr>COMENTÁRIOS DA AVALIAÇÃO OFICIAL</vt:lpstr>
      <vt:lpstr>Lei Complementar Nº 201 de 11 de dezembro de 2019</vt:lpstr>
      <vt:lpstr>Lei Complementar Nº 206 de 16 de abril de 2020 Cria o FPPM (Militares) e o FTEMP (Temporário)</vt:lpstr>
      <vt:lpstr>Balanço Atuarial FPREV – LC 201/2019 e 206/2020</vt:lpstr>
      <vt:lpstr>COMENTÁRIOS FINAIS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Érica Camila Campelo Chistama</dc:creator>
  <cp:lastModifiedBy>Érica Camila Campelo Chistama</cp:lastModifiedBy>
  <cp:revision>50</cp:revision>
  <dcterms:created xsi:type="dcterms:W3CDTF">2020-07-15T15:54:27Z</dcterms:created>
  <dcterms:modified xsi:type="dcterms:W3CDTF">2020-09-15T14:15:21Z</dcterms:modified>
</cp:coreProperties>
</file>